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301" r:id="rId2"/>
    <p:sldId id="256" r:id="rId3"/>
    <p:sldId id="257" r:id="rId4"/>
    <p:sldId id="258" r:id="rId5"/>
    <p:sldId id="259" r:id="rId6"/>
    <p:sldId id="260" r:id="rId7"/>
    <p:sldId id="263" r:id="rId8"/>
    <p:sldId id="261" r:id="rId9"/>
    <p:sldId id="262"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9" r:id="rId25"/>
    <p:sldId id="280" r:id="rId26"/>
    <p:sldId id="281" r:id="rId27"/>
    <p:sldId id="282" r:id="rId28"/>
    <p:sldId id="283" r:id="rId29"/>
    <p:sldId id="278" r:id="rId30"/>
    <p:sldId id="284" r:id="rId31"/>
    <p:sldId id="285" r:id="rId32"/>
    <p:sldId id="286" r:id="rId33"/>
    <p:sldId id="288" r:id="rId34"/>
    <p:sldId id="287" r:id="rId35"/>
    <p:sldId id="289" r:id="rId36"/>
    <p:sldId id="290" r:id="rId37"/>
    <p:sldId id="291" r:id="rId38"/>
    <p:sldId id="292" r:id="rId39"/>
    <p:sldId id="293" r:id="rId40"/>
    <p:sldId id="294" r:id="rId41"/>
    <p:sldId id="295" r:id="rId42"/>
    <p:sldId id="299" r:id="rId43"/>
    <p:sldId id="297" r:id="rId44"/>
    <p:sldId id="298"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68" autoAdjust="0"/>
    <p:restoredTop sz="94660"/>
  </p:normalViewPr>
  <p:slideViewPr>
    <p:cSldViewPr snapToGrid="0">
      <p:cViewPr varScale="1">
        <p:scale>
          <a:sx n="64" d="100"/>
          <a:sy n="64" d="100"/>
        </p:scale>
        <p:origin x="9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41DA6A-8182-4F17-A257-42D82988A312}" type="datetimeFigureOut">
              <a:rPr lang="en-IN" smtClean="0"/>
              <a:t>07-06-2024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020441-9B48-404F-8960-E4926FB5B6DB}" type="slidenum">
              <a:rPr lang="en-IN" smtClean="0"/>
              <a:t>‹#›</a:t>
            </a:fld>
            <a:endParaRPr lang="en-IN"/>
          </a:p>
        </p:txBody>
      </p:sp>
    </p:spTree>
    <p:extLst>
      <p:ext uri="{BB962C8B-B14F-4D97-AF65-F5344CB8AC3E}">
        <p14:creationId xmlns:p14="http://schemas.microsoft.com/office/powerpoint/2010/main" val="1479713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B020441-9B48-404F-8960-E4926FB5B6DB}" type="slidenum">
              <a:rPr lang="en-IN" smtClean="0"/>
              <a:t>1</a:t>
            </a:fld>
            <a:endParaRPr lang="en-IN"/>
          </a:p>
        </p:txBody>
      </p:sp>
    </p:spTree>
    <p:extLst>
      <p:ext uri="{BB962C8B-B14F-4D97-AF65-F5344CB8AC3E}">
        <p14:creationId xmlns:p14="http://schemas.microsoft.com/office/powerpoint/2010/main" val="2422849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2567662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4237356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357187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33542902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21033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41522927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42365455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1919185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277422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FDA4DD-2F8F-42D0-8241-9DF997C92AEF}" type="datetimeFigureOut">
              <a:rPr lang="en-IN" smtClean="0"/>
              <a:t>07-06-2024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2623210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FDA4DD-2F8F-42D0-8241-9DF997C92AEF}" type="datetimeFigureOut">
              <a:rPr lang="en-IN" smtClean="0"/>
              <a:t>07-06-2024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578576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FDA4DD-2F8F-42D0-8241-9DF997C92AEF}" type="datetimeFigureOut">
              <a:rPr lang="en-IN" smtClean="0"/>
              <a:t>07-06-2024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2315368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FDA4DD-2F8F-42D0-8241-9DF997C92AEF}" type="datetimeFigureOut">
              <a:rPr lang="en-IN" smtClean="0"/>
              <a:t>07-06-2024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4245992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DA4DD-2F8F-42D0-8241-9DF997C92AEF}" type="datetimeFigureOut">
              <a:rPr lang="en-IN" smtClean="0"/>
              <a:t>07-06-2024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1458064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DA4DD-2F8F-42D0-8241-9DF997C92AEF}" type="datetimeFigureOut">
              <a:rPr lang="en-IN" smtClean="0"/>
              <a:t>07-06-2024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1235708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FDA4DD-2F8F-42D0-8241-9DF997C92AEF}" type="datetimeFigureOut">
              <a:rPr lang="en-IN" smtClean="0"/>
              <a:t>07-06-2024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AA018AE-0ABD-45FB-886C-1FCEE5909982}" type="slidenum">
              <a:rPr lang="en-IN" smtClean="0"/>
              <a:t>‹#›</a:t>
            </a:fld>
            <a:endParaRPr lang="en-IN"/>
          </a:p>
        </p:txBody>
      </p:sp>
    </p:spTree>
    <p:extLst>
      <p:ext uri="{BB962C8B-B14F-4D97-AF65-F5344CB8AC3E}">
        <p14:creationId xmlns:p14="http://schemas.microsoft.com/office/powerpoint/2010/main" val="1706912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FDA4DD-2F8F-42D0-8241-9DF997C92AEF}" type="datetimeFigureOut">
              <a:rPr lang="en-IN" smtClean="0"/>
              <a:t>07-06-2024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AA018AE-0ABD-45FB-886C-1FCEE5909982}" type="slidenum">
              <a:rPr lang="en-IN" smtClean="0"/>
              <a:t>‹#›</a:t>
            </a:fld>
            <a:endParaRPr lang="en-IN"/>
          </a:p>
        </p:txBody>
      </p:sp>
    </p:spTree>
    <p:extLst>
      <p:ext uri="{BB962C8B-B14F-4D97-AF65-F5344CB8AC3E}">
        <p14:creationId xmlns:p14="http://schemas.microsoft.com/office/powerpoint/2010/main" val="31330672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0ED5E1-B375-02F5-93BF-B51DD7EA3B93}"/>
              </a:ext>
            </a:extLst>
          </p:cNvPr>
          <p:cNvSpPr txBox="1"/>
          <p:nvPr/>
        </p:nvSpPr>
        <p:spPr>
          <a:xfrm>
            <a:off x="1334125" y="1019331"/>
            <a:ext cx="7195278" cy="2954655"/>
          </a:xfrm>
          <a:prstGeom prst="rect">
            <a:avLst/>
          </a:prstGeom>
          <a:solidFill>
            <a:schemeClr val="bg1">
              <a:lumMod val="9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r>
              <a:rPr lang="en-IN" sz="3600" b="1" dirty="0">
                <a:latin typeface="Times New Roman" panose="02020603050405020304" pitchFamily="18" charset="0"/>
                <a:cs typeface="Times New Roman" panose="02020603050405020304" pitchFamily="18" charset="0"/>
              </a:rPr>
              <a:t>EMPLOYEE ATTRITION ANALYSIS AND PREDICTION</a:t>
            </a: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r>
              <a:rPr lang="en-IN" sz="2400" b="1" dirty="0">
                <a:latin typeface="Times New Roman" panose="02020603050405020304" pitchFamily="18" charset="0"/>
                <a:cs typeface="Times New Roman" panose="02020603050405020304" pitchFamily="18" charset="0"/>
              </a:rPr>
              <a:t>                                                                      - AKASH P</a:t>
            </a:r>
          </a:p>
        </p:txBody>
      </p:sp>
    </p:spTree>
    <p:extLst>
      <p:ext uri="{BB962C8B-B14F-4D97-AF65-F5344CB8AC3E}">
        <p14:creationId xmlns:p14="http://schemas.microsoft.com/office/powerpoint/2010/main" val="556911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900C44-8221-8B73-64DE-582D0D4003E6}"/>
              </a:ext>
            </a:extLst>
          </p:cNvPr>
          <p:cNvSpPr txBox="1"/>
          <p:nvPr/>
        </p:nvSpPr>
        <p:spPr>
          <a:xfrm>
            <a:off x="393895" y="450166"/>
            <a:ext cx="8764172" cy="4141134"/>
          </a:xfrm>
          <a:prstGeom prst="rect">
            <a:avLst/>
          </a:prstGeom>
          <a:noFill/>
        </p:spPr>
        <p:txBody>
          <a:bodyPr wrap="square">
            <a:spAutoFit/>
          </a:bodyPr>
          <a:lstStyle/>
          <a:p>
            <a:r>
              <a:rPr lang="en-US" sz="3200" b="1" dirty="0">
                <a:solidFill>
                  <a:srgbClr val="162F7B"/>
                </a:solidFill>
                <a:effectLst/>
                <a:latin typeface="LeagueSpartan-Bold"/>
              </a:rPr>
              <a:t>Column Description: </a:t>
            </a:r>
          </a:p>
          <a:p>
            <a:endParaRPr lang="en-US" dirty="0"/>
          </a:p>
          <a:p>
            <a:pPr algn="just">
              <a:lnSpc>
                <a:spcPct val="150000"/>
              </a:lnSpc>
            </a:pPr>
            <a:r>
              <a:rPr lang="en-US" sz="1800" b="1" i="1" dirty="0" err="1">
                <a:solidFill>
                  <a:srgbClr val="162F7B"/>
                </a:solidFill>
                <a:effectLst/>
                <a:latin typeface="EastmanGrotesque-BoldItalic"/>
              </a:rPr>
              <a:t>YearsAtCompany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years the employee has been with the </a:t>
            </a:r>
            <a:endParaRPr lang="en-US" dirty="0"/>
          </a:p>
          <a:p>
            <a:pPr algn="just">
              <a:lnSpc>
                <a:spcPct val="150000"/>
              </a:lnSpc>
            </a:pPr>
            <a:r>
              <a:rPr lang="en-US" sz="1800" b="1" i="1" dirty="0">
                <a:solidFill>
                  <a:srgbClr val="0071C9"/>
                </a:solidFill>
                <a:effectLst/>
                <a:latin typeface="EastmanGrotesque-BoldItalic"/>
              </a:rPr>
              <a:t>current company. </a:t>
            </a:r>
            <a:endParaRPr lang="en-US" dirty="0"/>
          </a:p>
          <a:p>
            <a:pPr algn="just">
              <a:lnSpc>
                <a:spcPct val="150000"/>
              </a:lnSpc>
            </a:pP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years the employee has been in their </a:t>
            </a:r>
            <a:endParaRPr lang="en-US" dirty="0"/>
          </a:p>
          <a:p>
            <a:pPr algn="just">
              <a:lnSpc>
                <a:spcPct val="150000"/>
              </a:lnSpc>
            </a:pPr>
            <a:r>
              <a:rPr lang="en-US" sz="1800" b="1" i="1" dirty="0">
                <a:solidFill>
                  <a:srgbClr val="0071C9"/>
                </a:solidFill>
                <a:effectLst/>
                <a:latin typeface="EastmanGrotesque-BoldItalic"/>
              </a:rPr>
              <a:t>current role. </a:t>
            </a:r>
            <a:endParaRPr lang="en-US" dirty="0"/>
          </a:p>
          <a:p>
            <a:pPr algn="just">
              <a:lnSpc>
                <a:spcPct val="150000"/>
              </a:lnSpc>
            </a:pPr>
            <a:r>
              <a:rPr lang="en-US" sz="1800" b="1" i="1" dirty="0" err="1">
                <a:solidFill>
                  <a:srgbClr val="162F7B"/>
                </a:solidFill>
                <a:effectLst/>
                <a:latin typeface="EastmanGrotesque-BoldItalic"/>
              </a:rPr>
              <a:t>YearsSinceLastPromotion</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years since the last time the </a:t>
            </a:r>
            <a:endParaRPr lang="en-US" dirty="0"/>
          </a:p>
          <a:p>
            <a:pPr algn="just">
              <a:lnSpc>
                <a:spcPct val="150000"/>
              </a:lnSpc>
            </a:pPr>
            <a:r>
              <a:rPr lang="en-US" sz="1800" b="1" i="1" dirty="0">
                <a:solidFill>
                  <a:srgbClr val="0071C9"/>
                </a:solidFill>
                <a:effectLst/>
                <a:latin typeface="EastmanGrotesque-BoldItalic"/>
              </a:rPr>
              <a:t>employee was promoted. </a:t>
            </a:r>
            <a:endParaRPr lang="en-US" dirty="0"/>
          </a:p>
          <a:p>
            <a:pPr algn="just">
              <a:lnSpc>
                <a:spcPct val="150000"/>
              </a:lnSpc>
            </a:pPr>
            <a:r>
              <a:rPr lang="en-US" sz="1800" b="1" i="1" dirty="0" err="1">
                <a:solidFill>
                  <a:srgbClr val="162F7B"/>
                </a:solidFill>
                <a:effectLst/>
                <a:latin typeface="EastmanGrotesque-BoldItalic"/>
              </a:rPr>
              <a:t>YearsWithCurrManager</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years the employee has been working </a:t>
            </a:r>
            <a:endParaRPr lang="en-US" dirty="0"/>
          </a:p>
          <a:p>
            <a:pPr algn="just">
              <a:lnSpc>
                <a:spcPct val="150000"/>
              </a:lnSpc>
            </a:pPr>
            <a:r>
              <a:rPr lang="en-US" sz="1800" b="1" i="1" dirty="0">
                <a:solidFill>
                  <a:srgbClr val="0071C9"/>
                </a:solidFill>
                <a:effectLst/>
                <a:latin typeface="EastmanGrotesque-BoldItalic"/>
              </a:rPr>
              <a:t>under the current manager. </a:t>
            </a:r>
            <a:endParaRPr lang="en-IN" dirty="0"/>
          </a:p>
        </p:txBody>
      </p:sp>
    </p:spTree>
    <p:extLst>
      <p:ext uri="{BB962C8B-B14F-4D97-AF65-F5344CB8AC3E}">
        <p14:creationId xmlns:p14="http://schemas.microsoft.com/office/powerpoint/2010/main" val="1296412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A4E52A-93B7-542A-1CC2-102BF85DEA01}"/>
              </a:ext>
            </a:extLst>
          </p:cNvPr>
          <p:cNvSpPr txBox="1"/>
          <p:nvPr/>
        </p:nvSpPr>
        <p:spPr>
          <a:xfrm>
            <a:off x="1800665" y="2419643"/>
            <a:ext cx="7357402" cy="1384995"/>
          </a:xfrm>
          <a:prstGeom prst="rect">
            <a:avLst/>
          </a:prstGeom>
          <a:noFill/>
        </p:spPr>
        <p:txBody>
          <a:bodyPr wrap="square">
            <a:spAutoFit/>
          </a:bodyPr>
          <a:lstStyle/>
          <a:p>
            <a:pPr algn="ctr"/>
            <a:r>
              <a:rPr lang="en-IN" sz="2800" b="1" dirty="0">
                <a:effectLst/>
                <a:latin typeface="Edmund-Texture"/>
              </a:rPr>
              <a:t>EXPLORATORY DATA </a:t>
            </a:r>
            <a:endParaRPr lang="en-IN" sz="2800" b="1" dirty="0"/>
          </a:p>
          <a:p>
            <a:pPr algn="ctr"/>
            <a:r>
              <a:rPr lang="en-IN" sz="2800" b="1" dirty="0">
                <a:effectLst/>
                <a:latin typeface="Edmund-Texture"/>
              </a:rPr>
              <a:t>ANALYSIS </a:t>
            </a:r>
            <a:endParaRPr lang="en-IN" sz="2800" b="1" dirty="0"/>
          </a:p>
          <a:p>
            <a:pPr algn="ctr"/>
            <a:r>
              <a:rPr lang="en-IN" sz="2800" b="1" dirty="0">
                <a:effectLst/>
                <a:latin typeface="Edmund-Texture"/>
              </a:rPr>
              <a:t>(EDA)</a:t>
            </a:r>
            <a:endParaRPr lang="en-IN" sz="2800" b="1" dirty="0"/>
          </a:p>
        </p:txBody>
      </p:sp>
    </p:spTree>
    <p:extLst>
      <p:ext uri="{BB962C8B-B14F-4D97-AF65-F5344CB8AC3E}">
        <p14:creationId xmlns:p14="http://schemas.microsoft.com/office/powerpoint/2010/main" val="739477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693150-7F6C-BA35-BEE5-5282D883DDC1}"/>
              </a:ext>
            </a:extLst>
          </p:cNvPr>
          <p:cNvSpPr txBox="1"/>
          <p:nvPr/>
        </p:nvSpPr>
        <p:spPr>
          <a:xfrm>
            <a:off x="647114" y="493251"/>
            <a:ext cx="8510953" cy="5572295"/>
          </a:xfrm>
          <a:prstGeom prst="rect">
            <a:avLst/>
          </a:prstGeom>
          <a:noFill/>
        </p:spPr>
        <p:txBody>
          <a:bodyPr wrap="square">
            <a:spAutoFit/>
          </a:bodyPr>
          <a:lstStyle/>
          <a:p>
            <a:r>
              <a:rPr lang="en-IN" sz="3200" b="1" dirty="0">
                <a:effectLst/>
                <a:latin typeface="LeagueSpartan-Bold"/>
              </a:rPr>
              <a:t>Feature and Target variables </a:t>
            </a:r>
            <a:endParaRPr lang="en-IN" dirty="0"/>
          </a:p>
          <a:p>
            <a:pPr>
              <a:lnSpc>
                <a:spcPct val="150000"/>
              </a:lnSpc>
            </a:pPr>
            <a:r>
              <a:rPr lang="en-IN" sz="2800" b="1" dirty="0">
                <a:solidFill>
                  <a:srgbClr val="162F7B"/>
                </a:solidFill>
                <a:effectLst/>
                <a:latin typeface="EastmanGrotesque-Bold"/>
              </a:rPr>
              <a:t>Feature Variables </a:t>
            </a:r>
            <a:endParaRPr lang="en-IN" dirty="0"/>
          </a:p>
          <a:p>
            <a:pPr>
              <a:lnSpc>
                <a:spcPct val="150000"/>
              </a:lnSpc>
            </a:pPr>
            <a:r>
              <a:rPr lang="en-IN" sz="1800" b="1" i="1" dirty="0">
                <a:solidFill>
                  <a:srgbClr val="162F7B"/>
                </a:solidFill>
                <a:effectLst/>
                <a:latin typeface="EastmanGrotesque-BoldItalic"/>
              </a:rPr>
              <a:t>'Age' , '</a:t>
            </a:r>
            <a:r>
              <a:rPr lang="en-IN" sz="1800" b="1" i="1" dirty="0" err="1">
                <a:solidFill>
                  <a:srgbClr val="162F7B"/>
                </a:solidFill>
                <a:effectLst/>
                <a:latin typeface="EastmanGrotesque-BoldItalic"/>
              </a:rPr>
              <a:t>BusinessTravel</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DailyRate</a:t>
            </a:r>
            <a:r>
              <a:rPr lang="en-IN" sz="1800" b="1" i="1" dirty="0">
                <a:solidFill>
                  <a:srgbClr val="162F7B"/>
                </a:solidFill>
                <a:effectLst/>
                <a:latin typeface="EastmanGrotesque-BoldItalic"/>
              </a:rPr>
              <a:t>' , 'Department' , '</a:t>
            </a:r>
            <a:r>
              <a:rPr lang="en-IN" sz="1800" b="1" i="1" dirty="0" err="1">
                <a:solidFill>
                  <a:srgbClr val="162F7B"/>
                </a:solidFill>
                <a:effectLst/>
                <a:latin typeface="EastmanGrotesque-BoldItalic"/>
              </a:rPr>
              <a:t>DistanceFromHome</a:t>
            </a:r>
            <a:r>
              <a:rPr lang="en-IN" sz="1800" b="1" i="1" dirty="0">
                <a:solidFill>
                  <a:srgbClr val="162F7B"/>
                </a:solidFill>
                <a:effectLst/>
                <a:latin typeface="EastmanGrotesque-BoldItalic"/>
              </a:rPr>
              <a:t>' , 'Education'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EducationField</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EmployeeCount</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EmployeeNumber</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EnvironmentSatisfaction</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'Gender' , '</a:t>
            </a:r>
            <a:r>
              <a:rPr lang="en-IN" sz="1800" b="1" i="1" dirty="0" err="1">
                <a:solidFill>
                  <a:srgbClr val="162F7B"/>
                </a:solidFill>
                <a:effectLst/>
                <a:latin typeface="EastmanGrotesque-BoldItalic"/>
              </a:rPr>
              <a:t>HourlyRate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JobInvolvement</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JobLevel</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JobRole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JobSatisfaction</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MaritalStatus</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MonthlyIncome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MonthlyRate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NumCompaniesWorked</a:t>
            </a:r>
            <a:r>
              <a:rPr lang="en-IN" sz="1800" b="1" i="1" dirty="0">
                <a:solidFill>
                  <a:srgbClr val="162F7B"/>
                </a:solidFill>
                <a:effectLst/>
                <a:latin typeface="EastmanGrotesque-BoldItalic"/>
              </a:rPr>
              <a:t>' , 'Over18'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OverTime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PercentSalaryHike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PerformanceRating</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RelationshipSatisfaction</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StandardHours</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StockOptionLevel</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TotalWorkingYears</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TrainingTimesLastYear</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WorkLifeBalance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YearsAtCompany</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YearsInCurrentRole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YearsSinceLastPromotion</a:t>
            </a:r>
            <a:r>
              <a:rPr lang="en-IN" sz="1800" b="1" i="1" dirty="0">
                <a:solidFill>
                  <a:srgbClr val="162F7B"/>
                </a:solidFill>
                <a:effectLst/>
                <a:latin typeface="EastmanGrotesque-BoldItalic"/>
              </a:rPr>
              <a:t>' '</a:t>
            </a:r>
            <a:r>
              <a:rPr lang="en-IN" sz="1800" b="1" i="1" dirty="0" err="1">
                <a:solidFill>
                  <a:srgbClr val="162F7B"/>
                </a:solidFill>
                <a:effectLst/>
                <a:latin typeface="EastmanGrotesque-BoldItalic"/>
              </a:rPr>
              <a:t>YearsWithCurrManager</a:t>
            </a:r>
            <a:r>
              <a:rPr lang="en-IN" sz="1800" b="1" i="1" dirty="0">
                <a:solidFill>
                  <a:srgbClr val="162F7B"/>
                </a:solidFill>
                <a:effectLst/>
                <a:latin typeface="EastmanGrotesque-BoldItalic"/>
              </a:rPr>
              <a:t>' </a:t>
            </a:r>
            <a:endParaRPr lang="en-IN" dirty="0"/>
          </a:p>
          <a:p>
            <a:pPr>
              <a:lnSpc>
                <a:spcPct val="150000"/>
              </a:lnSpc>
            </a:pPr>
            <a:r>
              <a:rPr lang="en-IN" sz="2800" b="1" dirty="0">
                <a:solidFill>
                  <a:srgbClr val="162F7B"/>
                </a:solidFill>
                <a:effectLst/>
                <a:latin typeface="EastmanGrotesque-Bold"/>
              </a:rPr>
              <a:t>Target Variable </a:t>
            </a:r>
            <a:endParaRPr lang="en-IN" dirty="0"/>
          </a:p>
          <a:p>
            <a:pPr>
              <a:lnSpc>
                <a:spcPct val="150000"/>
              </a:lnSpc>
            </a:pPr>
            <a:r>
              <a:rPr lang="en-IN" sz="1800" b="1" i="1" dirty="0">
                <a:solidFill>
                  <a:srgbClr val="162F7B"/>
                </a:solidFill>
                <a:effectLst/>
                <a:latin typeface="EastmanGrotesque-BoldItalic"/>
              </a:rPr>
              <a:t>'Attrition' </a:t>
            </a:r>
            <a:endParaRPr lang="en-IN" dirty="0"/>
          </a:p>
        </p:txBody>
      </p:sp>
    </p:spTree>
    <p:extLst>
      <p:ext uri="{BB962C8B-B14F-4D97-AF65-F5344CB8AC3E}">
        <p14:creationId xmlns:p14="http://schemas.microsoft.com/office/powerpoint/2010/main" val="1663922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6E83E3-35E8-4DCD-45BD-DE542535C60D}"/>
              </a:ext>
            </a:extLst>
          </p:cNvPr>
          <p:cNvSpPr txBox="1"/>
          <p:nvPr/>
        </p:nvSpPr>
        <p:spPr>
          <a:xfrm>
            <a:off x="914400" y="1195754"/>
            <a:ext cx="8243667" cy="2556084"/>
          </a:xfrm>
          <a:prstGeom prst="rect">
            <a:avLst/>
          </a:prstGeom>
          <a:noFill/>
        </p:spPr>
        <p:txBody>
          <a:bodyPr wrap="square">
            <a:spAutoFit/>
          </a:bodyPr>
          <a:lstStyle/>
          <a:p>
            <a:r>
              <a:rPr lang="en-US" sz="2800" b="1" dirty="0">
                <a:effectLst/>
                <a:latin typeface="LeagueSpartan-Bold"/>
              </a:rPr>
              <a:t>Data Quality Assessment </a:t>
            </a:r>
            <a:endParaRPr lang="en-US" dirty="0"/>
          </a:p>
          <a:p>
            <a:pPr marL="342900" indent="-342900">
              <a:lnSpc>
                <a:spcPct val="150000"/>
              </a:lnSpc>
              <a:buFont typeface="Wingdings" panose="05000000000000000000" pitchFamily="2" charset="2"/>
              <a:buChar char="Ø"/>
            </a:pPr>
            <a:r>
              <a:rPr lang="en-US" sz="1800" b="1" i="1" dirty="0">
                <a:solidFill>
                  <a:srgbClr val="0071C9"/>
                </a:solidFill>
                <a:effectLst/>
                <a:latin typeface="EastmanGrotesque-BoldItalic"/>
              </a:rPr>
              <a:t>The dataset doesn't have any repeated (Duplicates) or missing </a:t>
            </a:r>
            <a:r>
              <a:rPr lang="en-US" dirty="0"/>
              <a:t> </a:t>
            </a:r>
            <a:r>
              <a:rPr lang="en-US" sz="1800" b="1" i="1" dirty="0">
                <a:solidFill>
                  <a:srgbClr val="0071C9"/>
                </a:solidFill>
                <a:effectLst/>
                <a:latin typeface="EastmanGrotesque-BoldItalic"/>
              </a:rPr>
              <a:t>information (Null Values). </a:t>
            </a:r>
            <a:endParaRPr lang="en-US" dirty="0"/>
          </a:p>
          <a:p>
            <a:pPr marL="342900" indent="-342900">
              <a:lnSpc>
                <a:spcPct val="150000"/>
              </a:lnSpc>
              <a:buFont typeface="Wingdings" panose="05000000000000000000" pitchFamily="2" charset="2"/>
              <a:buChar char="Ø"/>
            </a:pPr>
            <a:r>
              <a:rPr lang="en-US" sz="1800" b="1" i="1" dirty="0">
                <a:solidFill>
                  <a:srgbClr val="0071C9"/>
                </a:solidFill>
                <a:effectLst/>
                <a:latin typeface="EastmanGrotesque-BoldItalic"/>
              </a:rPr>
              <a:t>The categories are right and don't contain mistakes or irrelevant stuff. </a:t>
            </a:r>
            <a:endParaRPr lang="en-US" dirty="0"/>
          </a:p>
          <a:p>
            <a:pPr marL="342900" indent="-342900">
              <a:lnSpc>
                <a:spcPct val="150000"/>
              </a:lnSpc>
              <a:buFont typeface="Wingdings" panose="05000000000000000000" pitchFamily="2" charset="2"/>
              <a:buChar char="Ø"/>
            </a:pPr>
            <a:r>
              <a:rPr lang="en-US" sz="1800" b="1" i="1" dirty="0">
                <a:solidFill>
                  <a:srgbClr val="0071C9"/>
                </a:solidFill>
                <a:effectLst/>
                <a:latin typeface="EastmanGrotesque-BoldItalic"/>
              </a:rPr>
              <a:t>The data types are also in an appropriate manner. </a:t>
            </a:r>
            <a:endParaRPr lang="en-US" dirty="0"/>
          </a:p>
          <a:p>
            <a:pPr>
              <a:lnSpc>
                <a:spcPct val="150000"/>
              </a:lnSpc>
            </a:pPr>
            <a:r>
              <a:rPr lang="en-US" sz="1800" b="1" i="1" dirty="0">
                <a:solidFill>
                  <a:srgbClr val="162F7B"/>
                </a:solidFill>
                <a:effectLst/>
                <a:latin typeface="EastmanGrotesque-BoldItalic"/>
              </a:rPr>
              <a:t>Data looks good and organized </a:t>
            </a:r>
            <a:endParaRPr lang="en-IN" dirty="0"/>
          </a:p>
        </p:txBody>
      </p:sp>
    </p:spTree>
    <p:extLst>
      <p:ext uri="{BB962C8B-B14F-4D97-AF65-F5344CB8AC3E}">
        <p14:creationId xmlns:p14="http://schemas.microsoft.com/office/powerpoint/2010/main" val="2202752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08D18F-A826-7279-AC23-27BB5B8C095E}"/>
              </a:ext>
            </a:extLst>
          </p:cNvPr>
          <p:cNvSpPr txBox="1"/>
          <p:nvPr/>
        </p:nvSpPr>
        <p:spPr>
          <a:xfrm>
            <a:off x="1969477" y="731520"/>
            <a:ext cx="7188590" cy="369332"/>
          </a:xfrm>
          <a:prstGeom prst="rect">
            <a:avLst/>
          </a:prstGeom>
          <a:noFill/>
        </p:spPr>
        <p:txBody>
          <a:bodyPr wrap="square">
            <a:spAutoFit/>
          </a:bodyPr>
          <a:lstStyle/>
          <a:p>
            <a:r>
              <a:rPr lang="en-US" sz="1800" b="1" dirty="0">
                <a:effectLst/>
                <a:latin typeface="LeagueSpartan-Bold"/>
              </a:rPr>
              <a:t>Distribution of Continuous Numerical Variables </a:t>
            </a:r>
            <a:endParaRPr lang="en-IN" dirty="0"/>
          </a:p>
        </p:txBody>
      </p:sp>
      <p:pic>
        <p:nvPicPr>
          <p:cNvPr id="9" name="Picture 8">
            <a:extLst>
              <a:ext uri="{FF2B5EF4-FFF2-40B4-BE49-F238E27FC236}">
                <a16:creationId xmlns:a16="http://schemas.microsoft.com/office/drawing/2014/main" id="{288FD555-1289-BF75-1181-958223DEF40D}"/>
              </a:ext>
            </a:extLst>
          </p:cNvPr>
          <p:cNvPicPr>
            <a:picLocks noChangeAspect="1"/>
          </p:cNvPicPr>
          <p:nvPr/>
        </p:nvPicPr>
        <p:blipFill>
          <a:blip r:embed="rId2"/>
          <a:stretch>
            <a:fillRect/>
          </a:stretch>
        </p:blipFill>
        <p:spPr>
          <a:xfrm>
            <a:off x="647114" y="1445594"/>
            <a:ext cx="8609427" cy="4561311"/>
          </a:xfrm>
          <a:prstGeom prst="rect">
            <a:avLst/>
          </a:prstGeom>
        </p:spPr>
      </p:pic>
    </p:spTree>
    <p:extLst>
      <p:ext uri="{BB962C8B-B14F-4D97-AF65-F5344CB8AC3E}">
        <p14:creationId xmlns:p14="http://schemas.microsoft.com/office/powerpoint/2010/main" val="851719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A0D7D56-2B28-2D13-824A-3617B4E8ED1B}"/>
              </a:ext>
            </a:extLst>
          </p:cNvPr>
          <p:cNvSpPr txBox="1"/>
          <p:nvPr/>
        </p:nvSpPr>
        <p:spPr>
          <a:xfrm>
            <a:off x="126609" y="182880"/>
            <a:ext cx="8820442" cy="369332"/>
          </a:xfrm>
          <a:prstGeom prst="rect">
            <a:avLst/>
          </a:prstGeom>
          <a:noFill/>
        </p:spPr>
        <p:txBody>
          <a:bodyPr wrap="square">
            <a:spAutoFit/>
          </a:bodyPr>
          <a:lstStyle/>
          <a:p>
            <a:r>
              <a:rPr lang="en-US" sz="1800" b="1" dirty="0">
                <a:effectLst/>
                <a:latin typeface="LeagueSpartan-Bold"/>
              </a:rPr>
              <a:t>Distribution of Continuous Numerical Variables</a:t>
            </a:r>
            <a:endParaRPr lang="en-IN" dirty="0"/>
          </a:p>
        </p:txBody>
      </p:sp>
      <p:pic>
        <p:nvPicPr>
          <p:cNvPr id="7" name="Picture 6">
            <a:extLst>
              <a:ext uri="{FF2B5EF4-FFF2-40B4-BE49-F238E27FC236}">
                <a16:creationId xmlns:a16="http://schemas.microsoft.com/office/drawing/2014/main" id="{43617360-35A0-A5DC-89AD-DE553DF0A1A9}"/>
              </a:ext>
            </a:extLst>
          </p:cNvPr>
          <p:cNvPicPr>
            <a:picLocks noChangeAspect="1"/>
          </p:cNvPicPr>
          <p:nvPr/>
        </p:nvPicPr>
        <p:blipFill>
          <a:blip r:embed="rId2"/>
          <a:stretch>
            <a:fillRect/>
          </a:stretch>
        </p:blipFill>
        <p:spPr>
          <a:xfrm>
            <a:off x="0" y="689317"/>
            <a:ext cx="8820442" cy="6168684"/>
          </a:xfrm>
          <a:prstGeom prst="rect">
            <a:avLst/>
          </a:prstGeom>
        </p:spPr>
      </p:pic>
    </p:spTree>
    <p:extLst>
      <p:ext uri="{BB962C8B-B14F-4D97-AF65-F5344CB8AC3E}">
        <p14:creationId xmlns:p14="http://schemas.microsoft.com/office/powerpoint/2010/main" val="931120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0AE28F-BAB8-30AF-558D-0844F614B4D8}"/>
              </a:ext>
            </a:extLst>
          </p:cNvPr>
          <p:cNvSpPr txBox="1"/>
          <p:nvPr/>
        </p:nvSpPr>
        <p:spPr>
          <a:xfrm>
            <a:off x="393895" y="590844"/>
            <a:ext cx="8764172" cy="4941353"/>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Only the "Age" column looks like </a:t>
            </a:r>
            <a:r>
              <a:rPr lang="en-US" sz="1800" b="1" i="1" dirty="0">
                <a:solidFill>
                  <a:srgbClr val="162F7B"/>
                </a:solidFill>
                <a:effectLst/>
                <a:latin typeface="EastmanGrotesque-BoldItalic"/>
              </a:rPr>
              <a:t>normally distributed</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 columns "</a:t>
            </a:r>
            <a:r>
              <a:rPr lang="en-US" sz="1800" b="1" i="1" dirty="0" err="1">
                <a:solidFill>
                  <a:srgbClr val="0071C9"/>
                </a:solidFill>
                <a:effectLst/>
                <a:latin typeface="EastmanGrotesque-BoldItalic"/>
              </a:rPr>
              <a:t>DailyRate</a:t>
            </a:r>
            <a:r>
              <a:rPr lang="en-US" sz="1800" b="1" i="1" dirty="0">
                <a:solidFill>
                  <a:srgbClr val="0071C9"/>
                </a:solidFill>
                <a:effectLst/>
                <a:latin typeface="EastmanGrotesque-BoldItalic"/>
              </a:rPr>
              <a:t>" , "</a:t>
            </a:r>
            <a:r>
              <a:rPr lang="en-US" sz="1800" b="1" i="1" dirty="0" err="1">
                <a:solidFill>
                  <a:srgbClr val="0071C9"/>
                </a:solidFill>
                <a:effectLst/>
                <a:latin typeface="EastmanGrotesque-BoldItalic"/>
              </a:rPr>
              <a:t>HourlyRate</a:t>
            </a:r>
            <a:r>
              <a:rPr lang="en-US" sz="1800" b="1" i="1" dirty="0">
                <a:solidFill>
                  <a:srgbClr val="0071C9"/>
                </a:solidFill>
                <a:effectLst/>
                <a:latin typeface="EastmanGrotesque-BoldItalic"/>
              </a:rPr>
              <a:t>" and "</a:t>
            </a:r>
            <a:r>
              <a:rPr lang="en-US" sz="1800" b="1" i="1" dirty="0" err="1">
                <a:solidFill>
                  <a:srgbClr val="0071C9"/>
                </a:solidFill>
                <a:effectLst/>
                <a:latin typeface="EastmanGrotesque-BoldItalic"/>
              </a:rPr>
              <a:t>MonthlyRate</a:t>
            </a:r>
            <a:r>
              <a:rPr lang="en-US" sz="1800" b="1" i="1" dirty="0">
                <a:solidFill>
                  <a:srgbClr val="0071C9"/>
                </a:solidFill>
                <a:effectLst/>
                <a:latin typeface="EastmanGrotesque-BoldItalic"/>
              </a:rPr>
              <a:t>" are almost </a:t>
            </a:r>
            <a:r>
              <a:rPr lang="en-US" sz="1800" b="1" i="1" dirty="0">
                <a:solidFill>
                  <a:srgbClr val="162F7B"/>
                </a:solidFill>
                <a:effectLst/>
                <a:latin typeface="EastmanGrotesque-BoldItalic"/>
              </a:rPr>
              <a:t>uniformly </a:t>
            </a:r>
            <a:endParaRPr lang="en-US" dirty="0"/>
          </a:p>
          <a:p>
            <a:pPr>
              <a:lnSpc>
                <a:spcPct val="150000"/>
              </a:lnSpc>
            </a:pPr>
            <a:r>
              <a:rPr lang="en-US" sz="1800" b="1" i="1" dirty="0">
                <a:solidFill>
                  <a:srgbClr val="162F7B"/>
                </a:solidFill>
                <a:effectLst/>
                <a:latin typeface="EastmanGrotesque-BoldItalic"/>
              </a:rPr>
              <a:t>distributed </a:t>
            </a:r>
            <a:r>
              <a:rPr lang="en-US" sz="1800" b="1" i="1" dirty="0">
                <a:solidFill>
                  <a:srgbClr val="0071C9"/>
                </a:solidFill>
                <a:effectLst/>
                <a:latin typeface="EastmanGrotesque-BoldItalic"/>
              </a:rPr>
              <a:t>in this dataset. </a:t>
            </a:r>
            <a:endParaRPr lang="en-US" dirty="0"/>
          </a:p>
          <a:p>
            <a:pPr>
              <a:lnSpc>
                <a:spcPct val="150000"/>
              </a:lnSpc>
            </a:pPr>
            <a:r>
              <a:rPr lang="en-US" sz="1800" b="1" i="1" dirty="0">
                <a:solidFill>
                  <a:srgbClr val="0071C9"/>
                </a:solidFill>
                <a:effectLst/>
                <a:latin typeface="EastmanGrotesque-BoldItalic"/>
              </a:rPr>
              <a:t>The columns </a:t>
            </a:r>
            <a:endParaRPr lang="en-US" dirty="0"/>
          </a:p>
          <a:p>
            <a:pPr>
              <a:lnSpc>
                <a:spcPct val="150000"/>
              </a:lnSpc>
            </a:pPr>
            <a:r>
              <a:rPr lang="en-US" sz="1800" b="1" i="1" dirty="0">
                <a:solidFill>
                  <a:srgbClr val="0071C9"/>
                </a:solidFill>
                <a:effectLst/>
                <a:latin typeface="EastmanGrotesque-BoldItalic"/>
              </a:rPr>
              <a:t>"</a:t>
            </a:r>
            <a:r>
              <a:rPr lang="en-US" sz="1800" b="1" i="1" dirty="0" err="1">
                <a:solidFill>
                  <a:srgbClr val="0071C9"/>
                </a:solidFill>
                <a:effectLst/>
                <a:latin typeface="EastmanGrotesque-BoldItalic"/>
              </a:rPr>
              <a:t>DistanceFromHome</a:t>
            </a:r>
            <a:r>
              <a:rPr lang="en-US" sz="1800" b="1" i="1" dirty="0">
                <a:solidFill>
                  <a:srgbClr val="0071C9"/>
                </a:solidFill>
                <a:effectLst/>
                <a:latin typeface="EastmanGrotesque-BoldItalic"/>
              </a:rPr>
              <a:t>" , "</a:t>
            </a:r>
            <a:r>
              <a:rPr lang="en-US" sz="1800" b="1" i="1" dirty="0" err="1">
                <a:solidFill>
                  <a:srgbClr val="0071C9"/>
                </a:solidFill>
                <a:effectLst/>
                <a:latin typeface="EastmanGrotesque-BoldItalic"/>
              </a:rPr>
              <a:t>MonthlyIncome</a:t>
            </a:r>
            <a:r>
              <a:rPr lang="en-US" sz="1800" b="1" i="1" dirty="0">
                <a:solidFill>
                  <a:srgbClr val="0071C9"/>
                </a:solidFill>
                <a:effectLst/>
                <a:latin typeface="EastmanGrotesque-BoldItalic"/>
              </a:rPr>
              <a:t>" , "</a:t>
            </a:r>
            <a:r>
              <a:rPr lang="en-US" sz="1800" b="1" i="1" dirty="0" err="1">
                <a:solidFill>
                  <a:srgbClr val="0071C9"/>
                </a:solidFill>
                <a:effectLst/>
                <a:latin typeface="EastmanGrotesque-BoldItalic"/>
              </a:rPr>
              <a:t>PercentSalaryHike</a:t>
            </a:r>
            <a:r>
              <a:rPr lang="en-US" sz="1800" b="1" i="1" dirty="0">
                <a:solidFill>
                  <a:srgbClr val="0071C9"/>
                </a:solidFill>
                <a:effectLst/>
                <a:latin typeface="EastmanGrotesque-BoldItalic"/>
              </a:rPr>
              <a:t>" , "</a:t>
            </a:r>
            <a:r>
              <a:rPr lang="en-US" sz="1800" b="1" i="1" dirty="0" err="1">
                <a:solidFill>
                  <a:srgbClr val="0071C9"/>
                </a:solidFill>
                <a:effectLst/>
                <a:latin typeface="EastmanGrotesque-BoldItalic"/>
              </a:rPr>
              <a:t>TotalWorkingYears</a:t>
            </a:r>
            <a:r>
              <a:rPr lang="en-US" sz="1800" b="1" i="1" dirty="0">
                <a:solidFill>
                  <a:srgbClr val="0071C9"/>
                </a:solidFill>
                <a:effectLst/>
                <a:latin typeface="EastmanGrotesque-BoldItalic"/>
              </a:rPr>
              <a:t>" , </a:t>
            </a:r>
            <a:endParaRPr lang="en-US" dirty="0"/>
          </a:p>
          <a:p>
            <a:pPr>
              <a:lnSpc>
                <a:spcPct val="150000"/>
              </a:lnSpc>
            </a:pPr>
            <a:r>
              <a:rPr lang="en-US" sz="1800" b="1" i="1" dirty="0">
                <a:solidFill>
                  <a:srgbClr val="0071C9"/>
                </a:solidFill>
                <a:effectLst/>
                <a:latin typeface="EastmanGrotesque-BoldItalic"/>
              </a:rPr>
              <a:t>"</a:t>
            </a:r>
            <a:r>
              <a:rPr lang="en-US" sz="1800" b="1" i="1" dirty="0" err="1">
                <a:solidFill>
                  <a:srgbClr val="0071C9"/>
                </a:solidFill>
                <a:effectLst/>
                <a:latin typeface="EastmanGrotesque-BoldItalic"/>
              </a:rPr>
              <a:t>YearsAtCompany</a:t>
            </a:r>
            <a:r>
              <a:rPr lang="en-US" sz="1800" b="1" i="1" dirty="0">
                <a:solidFill>
                  <a:srgbClr val="0071C9"/>
                </a:solidFill>
                <a:effectLst/>
                <a:latin typeface="EastmanGrotesque-BoldItalic"/>
              </a:rPr>
              <a:t>" and "</a:t>
            </a:r>
            <a:r>
              <a:rPr lang="en-US" sz="1800" b="1" i="1" dirty="0" err="1">
                <a:solidFill>
                  <a:srgbClr val="0071C9"/>
                </a:solidFill>
                <a:effectLst/>
                <a:latin typeface="EastmanGrotesque-BoldItalic"/>
              </a:rPr>
              <a:t>YearsSinceLastPromotion</a:t>
            </a:r>
            <a:r>
              <a:rPr lang="en-US" sz="1800" b="1" i="1" dirty="0">
                <a:solidFill>
                  <a:srgbClr val="0071C9"/>
                </a:solidFill>
                <a:effectLst/>
                <a:latin typeface="EastmanGrotesque-BoldItalic"/>
              </a:rPr>
              <a:t>" follows </a:t>
            </a:r>
            <a:r>
              <a:rPr lang="en-US" sz="1800" b="1" i="1" dirty="0">
                <a:solidFill>
                  <a:srgbClr val="162F7B"/>
                </a:solidFill>
                <a:effectLst/>
                <a:latin typeface="EastmanGrotesque-BoldItalic"/>
              </a:rPr>
              <a:t>right skewed distribution</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a:t>
            </a:r>
            <a:r>
              <a:rPr lang="en-US" sz="1800" b="1" i="1" dirty="0" err="1">
                <a:solidFill>
                  <a:srgbClr val="0071C9"/>
                </a:solidFill>
                <a:effectLst/>
                <a:latin typeface="EastmanGrotesque-BoldItalic"/>
              </a:rPr>
              <a:t>YearsInCurrentRole</a:t>
            </a:r>
            <a:r>
              <a:rPr lang="en-US" sz="1800" b="1" i="1" dirty="0">
                <a:solidFill>
                  <a:srgbClr val="0071C9"/>
                </a:solidFill>
                <a:effectLst/>
                <a:latin typeface="EastmanGrotesque-BoldItalic"/>
              </a:rPr>
              <a:t>" and "</a:t>
            </a:r>
            <a:r>
              <a:rPr lang="en-US" sz="1800" b="1" i="1" dirty="0" err="1">
                <a:solidFill>
                  <a:srgbClr val="0071C9"/>
                </a:solidFill>
                <a:effectLst/>
                <a:latin typeface="EastmanGrotesque-BoldItalic"/>
              </a:rPr>
              <a:t>YearsWithCurrManager</a:t>
            </a:r>
            <a:r>
              <a:rPr lang="en-US" sz="1800" b="1" i="1" dirty="0">
                <a:solidFill>
                  <a:srgbClr val="0071C9"/>
                </a:solidFill>
                <a:effectLst/>
                <a:latin typeface="EastmanGrotesque-BoldItalic"/>
              </a:rPr>
              <a:t>" columns shows </a:t>
            </a:r>
            <a:r>
              <a:rPr lang="en-US" sz="1800" b="1" i="1" dirty="0">
                <a:solidFill>
                  <a:srgbClr val="162F7B"/>
                </a:solidFill>
                <a:effectLst/>
                <a:latin typeface="EastmanGrotesque-BoldItalic"/>
              </a:rPr>
              <a:t>bimodal </a:t>
            </a:r>
            <a:endParaRPr lang="en-US" dirty="0"/>
          </a:p>
          <a:p>
            <a:pPr>
              <a:lnSpc>
                <a:spcPct val="150000"/>
              </a:lnSpc>
            </a:pPr>
            <a:r>
              <a:rPr lang="en-US" sz="1800" b="1" i="1" dirty="0">
                <a:solidFill>
                  <a:srgbClr val="162F7B"/>
                </a:solidFill>
                <a:effectLst/>
                <a:latin typeface="EastmanGrotesque-BoldItalic"/>
              </a:rPr>
              <a:t>distribution</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a:t>
            </a:r>
            <a:r>
              <a:rPr lang="en-US" sz="1800" b="1" i="1" dirty="0" err="1">
                <a:solidFill>
                  <a:srgbClr val="0071C9"/>
                </a:solidFill>
                <a:effectLst/>
                <a:latin typeface="EastmanGrotesque-BoldItalic"/>
              </a:rPr>
              <a:t>StandardHours</a:t>
            </a:r>
            <a:r>
              <a:rPr lang="en-US" sz="1800" b="1" i="1" dirty="0">
                <a:solidFill>
                  <a:srgbClr val="0071C9"/>
                </a:solidFill>
                <a:effectLst/>
                <a:latin typeface="EastmanGrotesque-BoldItalic"/>
              </a:rPr>
              <a:t>" column </a:t>
            </a:r>
            <a:r>
              <a:rPr lang="en-US" sz="1800" b="1" i="1" dirty="0">
                <a:solidFill>
                  <a:srgbClr val="162F7B"/>
                </a:solidFill>
                <a:effectLst/>
                <a:latin typeface="EastmanGrotesque-BoldItalic"/>
              </a:rPr>
              <a:t>remains consistent across all data points </a:t>
            </a:r>
            <a:r>
              <a:rPr lang="en-US" sz="1800" b="1" i="1" dirty="0">
                <a:solidFill>
                  <a:srgbClr val="0071C9"/>
                </a:solidFill>
                <a:effectLst/>
                <a:latin typeface="EastmanGrotesque-BoldItalic"/>
              </a:rPr>
              <a:t>without significant </a:t>
            </a:r>
            <a:endParaRPr lang="en-US" dirty="0"/>
          </a:p>
          <a:p>
            <a:pPr>
              <a:lnSpc>
                <a:spcPct val="150000"/>
              </a:lnSpc>
            </a:pPr>
            <a:r>
              <a:rPr lang="en-US" sz="1800" b="1" i="1" dirty="0">
                <a:solidFill>
                  <a:srgbClr val="0071C9"/>
                </a:solidFill>
                <a:effectLst/>
                <a:latin typeface="EastmanGrotesque-BoldItalic"/>
              </a:rPr>
              <a:t>variation.</a:t>
            </a:r>
            <a:endParaRPr lang="en-IN" dirty="0"/>
          </a:p>
        </p:txBody>
      </p:sp>
    </p:spTree>
    <p:extLst>
      <p:ext uri="{BB962C8B-B14F-4D97-AF65-F5344CB8AC3E}">
        <p14:creationId xmlns:p14="http://schemas.microsoft.com/office/powerpoint/2010/main" val="3209996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B66B52-9E94-B1A4-CECC-510BED3E9A44}"/>
              </a:ext>
            </a:extLst>
          </p:cNvPr>
          <p:cNvSpPr txBox="1"/>
          <p:nvPr/>
        </p:nvSpPr>
        <p:spPr>
          <a:xfrm>
            <a:off x="2461846" y="1167618"/>
            <a:ext cx="6696221" cy="369332"/>
          </a:xfrm>
          <a:prstGeom prst="rect">
            <a:avLst/>
          </a:prstGeom>
          <a:noFill/>
        </p:spPr>
        <p:txBody>
          <a:bodyPr wrap="square">
            <a:spAutoFit/>
          </a:bodyPr>
          <a:lstStyle/>
          <a:p>
            <a:r>
              <a:rPr lang="en-US" sz="1800" b="1" dirty="0">
                <a:effectLst/>
                <a:latin typeface="LeagueSpartan-Bold"/>
              </a:rPr>
              <a:t>Distribution of Discrete Numerical Variables </a:t>
            </a:r>
            <a:endParaRPr lang="en-IN" dirty="0"/>
          </a:p>
        </p:txBody>
      </p:sp>
      <p:pic>
        <p:nvPicPr>
          <p:cNvPr id="5" name="Picture 4">
            <a:extLst>
              <a:ext uri="{FF2B5EF4-FFF2-40B4-BE49-F238E27FC236}">
                <a16:creationId xmlns:a16="http://schemas.microsoft.com/office/drawing/2014/main" id="{3419D4BC-FDE8-31FF-CCC2-3EEDB2F6D8A7}"/>
              </a:ext>
            </a:extLst>
          </p:cNvPr>
          <p:cNvPicPr>
            <a:picLocks noChangeAspect="1"/>
          </p:cNvPicPr>
          <p:nvPr/>
        </p:nvPicPr>
        <p:blipFill>
          <a:blip r:embed="rId2"/>
          <a:stretch>
            <a:fillRect/>
          </a:stretch>
        </p:blipFill>
        <p:spPr>
          <a:xfrm>
            <a:off x="0" y="1688124"/>
            <a:ext cx="9111392" cy="2293034"/>
          </a:xfrm>
          <a:prstGeom prst="rect">
            <a:avLst/>
          </a:prstGeom>
        </p:spPr>
      </p:pic>
      <p:pic>
        <p:nvPicPr>
          <p:cNvPr id="7" name="Picture 6">
            <a:extLst>
              <a:ext uri="{FF2B5EF4-FFF2-40B4-BE49-F238E27FC236}">
                <a16:creationId xmlns:a16="http://schemas.microsoft.com/office/drawing/2014/main" id="{E10FE12D-8E47-EC31-3AFE-240E2B7D9965}"/>
              </a:ext>
            </a:extLst>
          </p:cNvPr>
          <p:cNvPicPr>
            <a:picLocks noChangeAspect="1"/>
          </p:cNvPicPr>
          <p:nvPr/>
        </p:nvPicPr>
        <p:blipFill>
          <a:blip r:embed="rId3"/>
          <a:stretch>
            <a:fillRect/>
          </a:stretch>
        </p:blipFill>
        <p:spPr>
          <a:xfrm>
            <a:off x="520505" y="4445392"/>
            <a:ext cx="8478346" cy="2175195"/>
          </a:xfrm>
          <a:prstGeom prst="rect">
            <a:avLst/>
          </a:prstGeom>
        </p:spPr>
      </p:pic>
    </p:spTree>
    <p:extLst>
      <p:ext uri="{BB962C8B-B14F-4D97-AF65-F5344CB8AC3E}">
        <p14:creationId xmlns:p14="http://schemas.microsoft.com/office/powerpoint/2010/main" val="299389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EFCDBA-22D5-6E6D-CC2F-610B9FBEFBF0}"/>
              </a:ext>
            </a:extLst>
          </p:cNvPr>
          <p:cNvSpPr txBox="1"/>
          <p:nvPr/>
        </p:nvSpPr>
        <p:spPr>
          <a:xfrm>
            <a:off x="548640" y="508640"/>
            <a:ext cx="8609427" cy="5356851"/>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The data in the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NumCompaniesWorked</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column indicates that the majority of </a:t>
            </a:r>
            <a:endParaRPr lang="en-US" dirty="0"/>
          </a:p>
          <a:p>
            <a:pPr>
              <a:lnSpc>
                <a:spcPct val="150000"/>
              </a:lnSpc>
            </a:pPr>
            <a:r>
              <a:rPr lang="en-US" sz="1800" b="1" i="1" dirty="0">
                <a:solidFill>
                  <a:srgbClr val="0071C9"/>
                </a:solidFill>
                <a:effectLst/>
                <a:latin typeface="EastmanGrotesque-BoldItalic"/>
              </a:rPr>
              <a:t>employees have experience working in </a:t>
            </a:r>
            <a:r>
              <a:rPr lang="en-US" sz="1800" b="1" i="1" dirty="0">
                <a:solidFill>
                  <a:srgbClr val="162F7B"/>
                </a:solidFill>
                <a:effectLst/>
                <a:latin typeface="EastmanGrotesque-BoldItalic"/>
              </a:rPr>
              <a:t>just one company</a:t>
            </a:r>
            <a:r>
              <a:rPr lang="en-US" sz="1800" b="1" i="1" dirty="0">
                <a:solidFill>
                  <a:srgbClr val="0071C9"/>
                </a:solidFill>
                <a:effectLst/>
                <a:latin typeface="EastmanGrotesque-BoldItalic"/>
              </a:rPr>
              <a:t>, with the next highest </a:t>
            </a:r>
            <a:endParaRPr lang="en-US" dirty="0"/>
          </a:p>
          <a:p>
            <a:pPr>
              <a:lnSpc>
                <a:spcPct val="150000"/>
              </a:lnSpc>
            </a:pPr>
            <a:r>
              <a:rPr lang="en-US" sz="1800" b="1" i="1" dirty="0">
                <a:solidFill>
                  <a:srgbClr val="0071C9"/>
                </a:solidFill>
                <a:effectLst/>
                <a:latin typeface="EastmanGrotesque-BoldItalic"/>
              </a:rPr>
              <a:t>frequency being those who have not worked in any previous companies.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TrainingTimesLastYear</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column shows that the employees who attended 3 training </a:t>
            </a:r>
            <a:endParaRPr lang="en-US" dirty="0"/>
          </a:p>
          <a:p>
            <a:pPr>
              <a:lnSpc>
                <a:spcPct val="150000"/>
              </a:lnSpc>
            </a:pPr>
            <a:r>
              <a:rPr lang="en-US" sz="1800" b="1" i="1" dirty="0">
                <a:solidFill>
                  <a:srgbClr val="0071C9"/>
                </a:solidFill>
                <a:effectLst/>
                <a:latin typeface="EastmanGrotesque-BoldItalic"/>
              </a:rPr>
              <a:t>sessions last year had a higher frequency, followed by the employees who attended 3 </a:t>
            </a:r>
            <a:endParaRPr lang="en-US" dirty="0"/>
          </a:p>
          <a:p>
            <a:pPr>
              <a:lnSpc>
                <a:spcPct val="150000"/>
              </a:lnSpc>
            </a:pPr>
            <a:r>
              <a:rPr lang="en-US" sz="1800" b="1" i="1" dirty="0">
                <a:solidFill>
                  <a:srgbClr val="0071C9"/>
                </a:solidFill>
                <a:effectLst/>
                <a:latin typeface="EastmanGrotesque-BoldItalic"/>
              </a:rPr>
              <a:t>sessions. </a:t>
            </a:r>
            <a:endParaRPr lang="en-US" dirty="0"/>
          </a:p>
          <a:p>
            <a:pPr>
              <a:lnSpc>
                <a:spcPct val="150000"/>
              </a:lnSpc>
            </a:pPr>
            <a:r>
              <a:rPr lang="en-US" sz="1800" b="1" i="1" dirty="0">
                <a:solidFill>
                  <a:srgbClr val="0071C9"/>
                </a:solidFill>
                <a:effectLst/>
                <a:latin typeface="EastmanGrotesque-BoldItalic"/>
              </a:rPr>
              <a:t>Since the number of unique employee number is equal to the number of entries in the </a:t>
            </a:r>
            <a:endParaRPr lang="en-US" dirty="0"/>
          </a:p>
          <a:p>
            <a:pPr>
              <a:lnSpc>
                <a:spcPct val="150000"/>
              </a:lnSpc>
            </a:pPr>
            <a:r>
              <a:rPr lang="en-US" sz="1800" b="1" i="1" dirty="0">
                <a:solidFill>
                  <a:srgbClr val="0071C9"/>
                </a:solidFill>
                <a:effectLst/>
                <a:latin typeface="EastmanGrotesque-BoldItalic"/>
              </a:rPr>
              <a:t>dataset, it suggests that the </a:t>
            </a:r>
            <a:r>
              <a:rPr lang="en-US" sz="1800" b="1" i="1" dirty="0">
                <a:solidFill>
                  <a:srgbClr val="162F7B"/>
                </a:solidFill>
                <a:effectLst/>
                <a:latin typeface="EastmanGrotesque-BoldItalic"/>
              </a:rPr>
              <a:t>employee number are evenly distributed throughout the </a:t>
            </a:r>
            <a:endParaRPr lang="en-US" dirty="0"/>
          </a:p>
          <a:p>
            <a:pPr>
              <a:lnSpc>
                <a:spcPct val="150000"/>
              </a:lnSpc>
            </a:pPr>
            <a:r>
              <a:rPr lang="en-US" sz="1800" b="1" i="1" dirty="0">
                <a:solidFill>
                  <a:srgbClr val="162F7B"/>
                </a:solidFill>
                <a:effectLst/>
                <a:latin typeface="EastmanGrotesque-BoldItalic"/>
              </a:rPr>
              <a:t>dataset</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EmployeeCount</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column remains consistent across all data points without significant </a:t>
            </a:r>
            <a:endParaRPr lang="en-US" dirty="0"/>
          </a:p>
          <a:p>
            <a:pPr>
              <a:lnSpc>
                <a:spcPct val="150000"/>
              </a:lnSpc>
            </a:pPr>
            <a:r>
              <a:rPr lang="en-US" sz="1800" b="1" i="1" dirty="0">
                <a:solidFill>
                  <a:srgbClr val="0071C9"/>
                </a:solidFill>
                <a:effectLst/>
                <a:latin typeface="EastmanGrotesque-BoldItalic"/>
              </a:rPr>
              <a:t>variation. </a:t>
            </a:r>
            <a:endParaRPr lang="en-IN" dirty="0"/>
          </a:p>
        </p:txBody>
      </p:sp>
    </p:spTree>
    <p:extLst>
      <p:ext uri="{BB962C8B-B14F-4D97-AF65-F5344CB8AC3E}">
        <p14:creationId xmlns:p14="http://schemas.microsoft.com/office/powerpoint/2010/main" val="7316247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62B577-C94F-63C3-7A03-574AC705311B}"/>
              </a:ext>
            </a:extLst>
          </p:cNvPr>
          <p:cNvSpPr txBox="1"/>
          <p:nvPr/>
        </p:nvSpPr>
        <p:spPr>
          <a:xfrm>
            <a:off x="309489" y="179921"/>
            <a:ext cx="7680959" cy="369332"/>
          </a:xfrm>
          <a:prstGeom prst="rect">
            <a:avLst/>
          </a:prstGeom>
          <a:noFill/>
        </p:spPr>
        <p:txBody>
          <a:bodyPr wrap="square">
            <a:spAutoFit/>
          </a:bodyPr>
          <a:lstStyle/>
          <a:p>
            <a:r>
              <a:rPr lang="en-US" sz="1800" b="1" dirty="0">
                <a:effectLst/>
                <a:latin typeface="LeagueSpartan-Bold"/>
              </a:rPr>
              <a:t>Frequency Distribution of Categories in Each Categorical Column</a:t>
            </a:r>
            <a:endParaRPr lang="en-IN" dirty="0"/>
          </a:p>
        </p:txBody>
      </p:sp>
      <p:pic>
        <p:nvPicPr>
          <p:cNvPr id="5" name="Picture 4">
            <a:extLst>
              <a:ext uri="{FF2B5EF4-FFF2-40B4-BE49-F238E27FC236}">
                <a16:creationId xmlns:a16="http://schemas.microsoft.com/office/drawing/2014/main" id="{8F5D084C-F200-EBE9-D108-A62F934BC208}"/>
              </a:ext>
            </a:extLst>
          </p:cNvPr>
          <p:cNvPicPr>
            <a:picLocks noChangeAspect="1"/>
          </p:cNvPicPr>
          <p:nvPr/>
        </p:nvPicPr>
        <p:blipFill>
          <a:blip r:embed="rId2"/>
          <a:stretch>
            <a:fillRect/>
          </a:stretch>
        </p:blipFill>
        <p:spPr>
          <a:xfrm>
            <a:off x="0" y="618392"/>
            <a:ext cx="9150034" cy="6239608"/>
          </a:xfrm>
          <a:prstGeom prst="rect">
            <a:avLst/>
          </a:prstGeom>
        </p:spPr>
      </p:pic>
    </p:spTree>
    <p:extLst>
      <p:ext uri="{BB962C8B-B14F-4D97-AF65-F5344CB8AC3E}">
        <p14:creationId xmlns:p14="http://schemas.microsoft.com/office/powerpoint/2010/main" val="2318354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D14AE-B89A-D796-AE9B-AAEFCF2E9BD1}"/>
              </a:ext>
            </a:extLst>
          </p:cNvPr>
          <p:cNvSpPr>
            <a:spLocks noGrp="1"/>
          </p:cNvSpPr>
          <p:nvPr>
            <p:ph type="ctrTitle"/>
          </p:nvPr>
        </p:nvSpPr>
        <p:spPr>
          <a:xfrm>
            <a:off x="1524000" y="1122363"/>
            <a:ext cx="7774745" cy="1128468"/>
          </a:xfrm>
        </p:spPr>
        <p:txBody>
          <a:bodyPr>
            <a:normAutofit/>
          </a:bodyPr>
          <a:lstStyle/>
          <a:p>
            <a:r>
              <a:rPr lang="en-IN" sz="3600" b="1" dirty="0">
                <a:effectLst/>
                <a:latin typeface="Edmund-Texture"/>
              </a:rPr>
              <a:t>AGENDA</a:t>
            </a:r>
            <a:endParaRPr lang="en-IN" sz="3600" b="1" dirty="0"/>
          </a:p>
        </p:txBody>
      </p:sp>
      <p:sp>
        <p:nvSpPr>
          <p:cNvPr id="3" name="Subtitle 2">
            <a:extLst>
              <a:ext uri="{FF2B5EF4-FFF2-40B4-BE49-F238E27FC236}">
                <a16:creationId xmlns:a16="http://schemas.microsoft.com/office/drawing/2014/main" id="{E85322B8-BCAC-A723-D91A-2A31AFC502F2}"/>
              </a:ext>
            </a:extLst>
          </p:cNvPr>
          <p:cNvSpPr>
            <a:spLocks noGrp="1"/>
          </p:cNvSpPr>
          <p:nvPr>
            <p:ph type="subTitle" idx="1"/>
          </p:nvPr>
        </p:nvSpPr>
        <p:spPr>
          <a:xfrm>
            <a:off x="5120640" y="2785403"/>
            <a:ext cx="5753686" cy="2841674"/>
          </a:xfrm>
        </p:spPr>
        <p:txBody>
          <a:bodyPr>
            <a:normAutofit/>
          </a:bodyPr>
          <a:lstStyle/>
          <a:p>
            <a:pPr marL="285750" indent="-285750" algn="l">
              <a:buFont typeface="Wingdings" panose="05000000000000000000" pitchFamily="2" charset="2"/>
              <a:buChar char="Ø"/>
            </a:pPr>
            <a:r>
              <a:rPr lang="en-US" sz="1800" b="1" dirty="0">
                <a:solidFill>
                  <a:srgbClr val="162F7B"/>
                </a:solidFill>
                <a:effectLst/>
                <a:latin typeface="EastmanGrotesque-Bold"/>
              </a:rPr>
              <a:t>Introduction </a:t>
            </a:r>
            <a:endParaRPr lang="en-US" dirty="0"/>
          </a:p>
          <a:p>
            <a:pPr marL="285750" indent="-285750" algn="l">
              <a:buFont typeface="Wingdings" panose="05000000000000000000" pitchFamily="2" charset="2"/>
              <a:buChar char="Ø"/>
            </a:pPr>
            <a:r>
              <a:rPr lang="en-US" sz="1800" b="1" dirty="0">
                <a:solidFill>
                  <a:srgbClr val="162F7B"/>
                </a:solidFill>
                <a:effectLst/>
                <a:latin typeface="EastmanGrotesque-Bold"/>
              </a:rPr>
              <a:t>Problem Statement </a:t>
            </a:r>
            <a:endParaRPr lang="en-US" dirty="0"/>
          </a:p>
          <a:p>
            <a:pPr marL="285750" indent="-285750" algn="l">
              <a:buFont typeface="Wingdings" panose="05000000000000000000" pitchFamily="2" charset="2"/>
              <a:buChar char="Ø"/>
            </a:pPr>
            <a:r>
              <a:rPr lang="en-US" sz="1800" b="1" dirty="0">
                <a:solidFill>
                  <a:srgbClr val="162F7B"/>
                </a:solidFill>
                <a:effectLst/>
                <a:latin typeface="EastmanGrotesque-Bold"/>
              </a:rPr>
              <a:t>About Data </a:t>
            </a:r>
            <a:endParaRPr lang="en-US" dirty="0"/>
          </a:p>
          <a:p>
            <a:pPr marL="285750" indent="-285750" algn="l">
              <a:buFont typeface="Wingdings" panose="05000000000000000000" pitchFamily="2" charset="2"/>
              <a:buChar char="Ø"/>
            </a:pPr>
            <a:r>
              <a:rPr lang="en-US" sz="1800" b="1" dirty="0">
                <a:solidFill>
                  <a:srgbClr val="162F7B"/>
                </a:solidFill>
                <a:effectLst/>
                <a:latin typeface="EastmanGrotesque-Bold"/>
              </a:rPr>
              <a:t>Exploratory Data Analysis </a:t>
            </a:r>
            <a:endParaRPr lang="en-US" dirty="0"/>
          </a:p>
          <a:p>
            <a:pPr marL="285750" indent="-285750" algn="l">
              <a:buFont typeface="Wingdings" panose="05000000000000000000" pitchFamily="2" charset="2"/>
              <a:buChar char="Ø"/>
            </a:pPr>
            <a:r>
              <a:rPr lang="en-US" sz="1800" b="1" dirty="0">
                <a:solidFill>
                  <a:srgbClr val="162F7B"/>
                </a:solidFill>
                <a:effectLst/>
                <a:latin typeface="EastmanGrotesque-Bold"/>
              </a:rPr>
              <a:t>Machine Learning</a:t>
            </a:r>
            <a:endParaRPr lang="en-IN" dirty="0"/>
          </a:p>
        </p:txBody>
      </p:sp>
    </p:spTree>
    <p:extLst>
      <p:ext uri="{BB962C8B-B14F-4D97-AF65-F5344CB8AC3E}">
        <p14:creationId xmlns:p14="http://schemas.microsoft.com/office/powerpoint/2010/main" val="147783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6A790F-F578-7EDC-8202-26242DF5D699}"/>
              </a:ext>
            </a:extLst>
          </p:cNvPr>
          <p:cNvSpPr txBox="1"/>
          <p:nvPr/>
        </p:nvSpPr>
        <p:spPr>
          <a:xfrm>
            <a:off x="450166" y="448380"/>
            <a:ext cx="6105378" cy="369332"/>
          </a:xfrm>
          <a:prstGeom prst="rect">
            <a:avLst/>
          </a:prstGeom>
          <a:noFill/>
        </p:spPr>
        <p:txBody>
          <a:bodyPr wrap="square">
            <a:spAutoFit/>
          </a:bodyPr>
          <a:lstStyle/>
          <a:p>
            <a:r>
              <a:rPr lang="en-US" sz="1800" b="1" dirty="0">
                <a:effectLst/>
                <a:latin typeface="LeagueSpartan-Bold"/>
              </a:rPr>
              <a:t>Frequency Distribution of Categories in Each Categorical</a:t>
            </a:r>
            <a:endParaRPr lang="en-IN" dirty="0"/>
          </a:p>
        </p:txBody>
      </p:sp>
      <p:pic>
        <p:nvPicPr>
          <p:cNvPr id="9" name="Picture 8">
            <a:extLst>
              <a:ext uri="{FF2B5EF4-FFF2-40B4-BE49-F238E27FC236}">
                <a16:creationId xmlns:a16="http://schemas.microsoft.com/office/drawing/2014/main" id="{7EB48BFC-28ED-89BC-AB8F-46701991950B}"/>
              </a:ext>
            </a:extLst>
          </p:cNvPr>
          <p:cNvPicPr>
            <a:picLocks noChangeAspect="1"/>
          </p:cNvPicPr>
          <p:nvPr/>
        </p:nvPicPr>
        <p:blipFill>
          <a:blip r:embed="rId2"/>
          <a:stretch>
            <a:fillRect/>
          </a:stretch>
        </p:blipFill>
        <p:spPr>
          <a:xfrm>
            <a:off x="3091903" y="1273953"/>
            <a:ext cx="5798512" cy="2155047"/>
          </a:xfrm>
          <a:prstGeom prst="rect">
            <a:avLst/>
          </a:prstGeom>
        </p:spPr>
      </p:pic>
      <p:pic>
        <p:nvPicPr>
          <p:cNvPr id="11" name="Picture 10">
            <a:extLst>
              <a:ext uri="{FF2B5EF4-FFF2-40B4-BE49-F238E27FC236}">
                <a16:creationId xmlns:a16="http://schemas.microsoft.com/office/drawing/2014/main" id="{B52AD38D-A42E-00E0-9368-50C5D91191EA}"/>
              </a:ext>
            </a:extLst>
          </p:cNvPr>
          <p:cNvPicPr>
            <a:picLocks noChangeAspect="1"/>
          </p:cNvPicPr>
          <p:nvPr/>
        </p:nvPicPr>
        <p:blipFill>
          <a:blip r:embed="rId3"/>
          <a:stretch>
            <a:fillRect/>
          </a:stretch>
        </p:blipFill>
        <p:spPr>
          <a:xfrm>
            <a:off x="801858" y="3885241"/>
            <a:ext cx="8503704" cy="2155048"/>
          </a:xfrm>
          <a:prstGeom prst="rect">
            <a:avLst/>
          </a:prstGeom>
        </p:spPr>
      </p:pic>
    </p:spTree>
    <p:extLst>
      <p:ext uri="{BB962C8B-B14F-4D97-AF65-F5344CB8AC3E}">
        <p14:creationId xmlns:p14="http://schemas.microsoft.com/office/powerpoint/2010/main" val="3825437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97D813D-5ABD-7DF6-3315-BB754E468413}"/>
              </a:ext>
            </a:extLst>
          </p:cNvPr>
          <p:cNvSpPr txBox="1"/>
          <p:nvPr/>
        </p:nvSpPr>
        <p:spPr>
          <a:xfrm>
            <a:off x="436098" y="773724"/>
            <a:ext cx="8721969" cy="5356851"/>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Among employees who travel for business, the percentage that travels rarely is </a:t>
            </a:r>
            <a:endParaRPr lang="en-US" dirty="0"/>
          </a:p>
          <a:p>
            <a:pPr>
              <a:lnSpc>
                <a:spcPct val="150000"/>
              </a:lnSpc>
            </a:pPr>
            <a:r>
              <a:rPr lang="en-US" sz="1800" b="1" i="1" dirty="0">
                <a:solidFill>
                  <a:srgbClr val="162F7B"/>
                </a:solidFill>
                <a:effectLst/>
                <a:latin typeface="EastmanGrotesque-BoldItalic"/>
              </a:rPr>
              <a:t>70.95%</a:t>
            </a:r>
            <a:r>
              <a:rPr lang="en-US" sz="1800" b="1" i="1" dirty="0">
                <a:solidFill>
                  <a:srgbClr val="0071C9"/>
                </a:solidFill>
                <a:effectLst/>
                <a:latin typeface="EastmanGrotesque-BoldItalic"/>
              </a:rPr>
              <a:t>, while those who don't travel at all account for </a:t>
            </a:r>
            <a:r>
              <a:rPr lang="en-US" sz="1800" b="1" i="1" dirty="0">
                <a:solidFill>
                  <a:srgbClr val="162F7B"/>
                </a:solidFill>
                <a:effectLst/>
                <a:latin typeface="EastmanGrotesque-BoldItalic"/>
              </a:rPr>
              <a:t>10.2%</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For about </a:t>
            </a:r>
            <a:r>
              <a:rPr lang="en-US" sz="1800" b="1" i="1" dirty="0">
                <a:solidFill>
                  <a:srgbClr val="162F7B"/>
                </a:solidFill>
                <a:effectLst/>
                <a:latin typeface="EastmanGrotesque-BoldItalic"/>
              </a:rPr>
              <a:t>65.4% </a:t>
            </a:r>
            <a:r>
              <a:rPr lang="en-US" sz="1800" b="1" i="1" dirty="0">
                <a:solidFill>
                  <a:srgbClr val="0071C9"/>
                </a:solidFill>
                <a:effectLst/>
                <a:latin typeface="EastmanGrotesque-BoldItalic"/>
              </a:rPr>
              <a:t>employees belongs to Research and Development. </a:t>
            </a:r>
            <a:endParaRPr lang="en-US" dirty="0"/>
          </a:p>
          <a:p>
            <a:pPr>
              <a:lnSpc>
                <a:spcPct val="150000"/>
              </a:lnSpc>
            </a:pPr>
            <a:r>
              <a:rPr lang="en-US" sz="1800" b="1" i="1" dirty="0">
                <a:solidFill>
                  <a:srgbClr val="162F7B"/>
                </a:solidFill>
                <a:effectLst/>
                <a:latin typeface="EastmanGrotesque-BoldItalic"/>
              </a:rPr>
              <a:t>38.9% </a:t>
            </a:r>
            <a:r>
              <a:rPr lang="en-US" sz="1800" b="1" i="1" dirty="0">
                <a:solidFill>
                  <a:srgbClr val="0071C9"/>
                </a:solidFill>
                <a:effectLst/>
                <a:latin typeface="EastmanGrotesque-BoldItalic"/>
              </a:rPr>
              <a:t>of employees have successfully completed their bachelor's degrees, while a </a:t>
            </a:r>
            <a:endParaRPr lang="en-US" dirty="0"/>
          </a:p>
          <a:p>
            <a:pPr>
              <a:lnSpc>
                <a:spcPct val="150000"/>
              </a:lnSpc>
            </a:pPr>
            <a:r>
              <a:rPr lang="en-US" sz="1800" b="1" i="1" dirty="0">
                <a:solidFill>
                  <a:srgbClr val="0071C9"/>
                </a:solidFill>
                <a:effectLst/>
                <a:latin typeface="EastmanGrotesque-BoldItalic"/>
              </a:rPr>
              <a:t>smaller proportion, </a:t>
            </a:r>
            <a:r>
              <a:rPr lang="en-US" sz="1800" b="1" i="1" dirty="0">
                <a:solidFill>
                  <a:srgbClr val="162F7B"/>
                </a:solidFill>
                <a:effectLst/>
                <a:latin typeface="EastmanGrotesque-BoldItalic"/>
              </a:rPr>
              <a:t>3.3%</a:t>
            </a:r>
            <a:r>
              <a:rPr lang="en-US" sz="1800" b="1" i="1" dirty="0">
                <a:solidFill>
                  <a:srgbClr val="0071C9"/>
                </a:solidFill>
                <a:effectLst/>
                <a:latin typeface="EastmanGrotesque-BoldItalic"/>
              </a:rPr>
              <a:t>, have achieved their doctorates. </a:t>
            </a:r>
            <a:endParaRPr lang="en-US" dirty="0"/>
          </a:p>
          <a:p>
            <a:pPr>
              <a:lnSpc>
                <a:spcPct val="150000"/>
              </a:lnSpc>
            </a:pPr>
            <a:r>
              <a:rPr lang="en-US" sz="1800" b="1" i="1" dirty="0">
                <a:solidFill>
                  <a:srgbClr val="0071C9"/>
                </a:solidFill>
                <a:effectLst/>
                <a:latin typeface="EastmanGrotesque-BoldItalic"/>
              </a:rPr>
              <a:t>Male employees dominate with </a:t>
            </a:r>
            <a:r>
              <a:rPr lang="en-US" sz="1800" b="1" i="1" dirty="0">
                <a:solidFill>
                  <a:srgbClr val="162F7B"/>
                </a:solidFill>
                <a:effectLst/>
                <a:latin typeface="EastmanGrotesque-BoldItalic"/>
              </a:rPr>
              <a:t>60% </a:t>
            </a:r>
            <a:r>
              <a:rPr lang="en-US" sz="1800" b="1" i="1" dirty="0">
                <a:solidFill>
                  <a:srgbClr val="0071C9"/>
                </a:solidFill>
                <a:effectLst/>
                <a:latin typeface="EastmanGrotesque-BoldItalic"/>
              </a:rPr>
              <a:t>of the workforce, leaving the remaining </a:t>
            </a:r>
            <a:endParaRPr lang="en-US" dirty="0"/>
          </a:p>
          <a:p>
            <a:pPr>
              <a:lnSpc>
                <a:spcPct val="150000"/>
              </a:lnSpc>
            </a:pPr>
            <a:r>
              <a:rPr lang="en-US" sz="1800" b="1" i="1" dirty="0">
                <a:solidFill>
                  <a:srgbClr val="0071C9"/>
                </a:solidFill>
                <a:effectLst/>
                <a:latin typeface="EastmanGrotesque-BoldItalic"/>
              </a:rPr>
              <a:t>percentage occupied by females. </a:t>
            </a:r>
            <a:endParaRPr lang="en-US" dirty="0"/>
          </a:p>
          <a:p>
            <a:pPr>
              <a:lnSpc>
                <a:spcPct val="150000"/>
              </a:lnSpc>
            </a:pPr>
            <a:r>
              <a:rPr lang="en-US" sz="1800" b="1" i="1" dirty="0">
                <a:solidFill>
                  <a:srgbClr val="162F7B"/>
                </a:solidFill>
                <a:effectLst/>
                <a:latin typeface="EastmanGrotesque-BoldItalic"/>
              </a:rPr>
              <a:t>45% </a:t>
            </a:r>
            <a:r>
              <a:rPr lang="en-US" sz="1800" b="1" i="1" dirty="0">
                <a:solidFill>
                  <a:srgbClr val="0071C9"/>
                </a:solidFill>
                <a:effectLst/>
                <a:latin typeface="EastmanGrotesque-BoldItalic"/>
              </a:rPr>
              <a:t>of the workforce is married, while singles and divorced individuals collectively </a:t>
            </a:r>
            <a:endParaRPr lang="en-US" dirty="0"/>
          </a:p>
          <a:p>
            <a:pPr>
              <a:lnSpc>
                <a:spcPct val="150000"/>
              </a:lnSpc>
            </a:pPr>
            <a:r>
              <a:rPr lang="en-US" sz="1800" b="1" i="1" dirty="0">
                <a:solidFill>
                  <a:srgbClr val="0071C9"/>
                </a:solidFill>
                <a:effectLst/>
                <a:latin typeface="EastmanGrotesque-BoldItalic"/>
              </a:rPr>
              <a:t>make up </a:t>
            </a:r>
            <a:r>
              <a:rPr lang="en-US" sz="1800" b="1" i="1" dirty="0">
                <a:solidFill>
                  <a:srgbClr val="162F7B"/>
                </a:solidFill>
                <a:effectLst/>
                <a:latin typeface="EastmanGrotesque-BoldItalic"/>
              </a:rPr>
              <a:t>54.2%</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All employees in this dataset are over the age of </a:t>
            </a:r>
            <a:r>
              <a:rPr lang="en-US" sz="1800" b="1" i="1" dirty="0">
                <a:solidFill>
                  <a:srgbClr val="162F7B"/>
                </a:solidFill>
                <a:effectLst/>
                <a:latin typeface="EastmanGrotesque-BoldItalic"/>
              </a:rPr>
              <a:t>18 years</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162F7B"/>
                </a:solidFill>
                <a:effectLst/>
                <a:latin typeface="EastmanGrotesque-BoldItalic"/>
              </a:rPr>
              <a:t>71.7% </a:t>
            </a:r>
            <a:r>
              <a:rPr lang="en-US" sz="1800" b="1" i="1" dirty="0">
                <a:solidFill>
                  <a:srgbClr val="0071C9"/>
                </a:solidFill>
                <a:effectLst/>
                <a:latin typeface="EastmanGrotesque-BoldItalic"/>
              </a:rPr>
              <a:t>of individuals are working overtime.</a:t>
            </a:r>
            <a:endParaRPr lang="en-IN" dirty="0"/>
          </a:p>
        </p:txBody>
      </p:sp>
    </p:spTree>
    <p:extLst>
      <p:ext uri="{BB962C8B-B14F-4D97-AF65-F5344CB8AC3E}">
        <p14:creationId xmlns:p14="http://schemas.microsoft.com/office/powerpoint/2010/main" val="3919335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A0B58F-82BE-3D9C-370A-892DCD271146}"/>
              </a:ext>
            </a:extLst>
          </p:cNvPr>
          <p:cNvSpPr txBox="1"/>
          <p:nvPr/>
        </p:nvSpPr>
        <p:spPr>
          <a:xfrm>
            <a:off x="365760" y="196948"/>
            <a:ext cx="8792307" cy="6187848"/>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When it comes to evaluating the working environment, a significant majority, </a:t>
            </a:r>
            <a:endParaRPr lang="en-US" dirty="0"/>
          </a:p>
          <a:p>
            <a:pPr>
              <a:lnSpc>
                <a:spcPct val="150000"/>
              </a:lnSpc>
            </a:pPr>
            <a:r>
              <a:rPr lang="en-US" sz="1800" b="1" i="1" dirty="0">
                <a:solidFill>
                  <a:srgbClr val="0071C9"/>
                </a:solidFill>
                <a:effectLst/>
                <a:latin typeface="EastmanGrotesque-BoldItalic"/>
              </a:rPr>
              <a:t>accounting for </a:t>
            </a:r>
            <a:r>
              <a:rPr lang="en-US" sz="1800" b="1" i="1" dirty="0">
                <a:solidFill>
                  <a:srgbClr val="162F7B"/>
                </a:solidFill>
                <a:effectLst/>
                <a:latin typeface="EastmanGrotesque-BoldItalic"/>
              </a:rPr>
              <a:t>61.1% </a:t>
            </a:r>
            <a:r>
              <a:rPr lang="en-US" sz="1800" b="1" i="1" dirty="0">
                <a:solidFill>
                  <a:srgbClr val="0071C9"/>
                </a:solidFill>
                <a:effectLst/>
                <a:latin typeface="EastmanGrotesque-BoldItalic"/>
              </a:rPr>
              <a:t>of respondents, have given ratings of </a:t>
            </a:r>
            <a:r>
              <a:rPr lang="en-US" sz="1800" b="1" i="1" dirty="0">
                <a:solidFill>
                  <a:srgbClr val="162F7B"/>
                </a:solidFill>
                <a:effectLst/>
                <a:latin typeface="EastmanGrotesque-BoldItalic"/>
              </a:rPr>
              <a:t>3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4 </a:t>
            </a:r>
            <a:r>
              <a:rPr lang="en-US" sz="1800" b="1" i="1" dirty="0">
                <a:solidFill>
                  <a:srgbClr val="0071C9"/>
                </a:solidFill>
                <a:effectLst/>
                <a:latin typeface="EastmanGrotesque-BoldItalic"/>
              </a:rPr>
              <a:t>stars, </a:t>
            </a:r>
            <a:endParaRPr lang="en-US" dirty="0"/>
          </a:p>
          <a:p>
            <a:pPr>
              <a:lnSpc>
                <a:spcPct val="150000"/>
              </a:lnSpc>
            </a:pPr>
            <a:r>
              <a:rPr lang="en-US" sz="1800" b="1" i="1" dirty="0">
                <a:solidFill>
                  <a:srgbClr val="0071C9"/>
                </a:solidFill>
                <a:effectLst/>
                <a:latin typeface="EastmanGrotesque-BoldItalic"/>
              </a:rPr>
              <a:t>indicating a generally positive perception. Conversely, </a:t>
            </a:r>
            <a:r>
              <a:rPr lang="en-US" sz="1800" b="1" i="1" dirty="0">
                <a:solidFill>
                  <a:srgbClr val="162F7B"/>
                </a:solidFill>
                <a:effectLst/>
                <a:latin typeface="EastmanGrotesque-BoldItalic"/>
              </a:rPr>
              <a:t>38.9% </a:t>
            </a:r>
            <a:r>
              <a:rPr lang="en-US" sz="1800" b="1" i="1" dirty="0">
                <a:solidFill>
                  <a:srgbClr val="0071C9"/>
                </a:solidFill>
                <a:effectLst/>
                <a:latin typeface="EastmanGrotesque-BoldItalic"/>
              </a:rPr>
              <a:t>of respondents have </a:t>
            </a:r>
            <a:endParaRPr lang="en-US" dirty="0"/>
          </a:p>
          <a:p>
            <a:pPr>
              <a:lnSpc>
                <a:spcPct val="150000"/>
              </a:lnSpc>
            </a:pPr>
            <a:r>
              <a:rPr lang="en-US" sz="1800" b="1" i="1" dirty="0">
                <a:solidFill>
                  <a:srgbClr val="0071C9"/>
                </a:solidFill>
                <a:effectLst/>
                <a:latin typeface="EastmanGrotesque-BoldItalic"/>
              </a:rPr>
              <a:t>provided ratings of </a:t>
            </a:r>
            <a:r>
              <a:rPr lang="en-US" sz="1800" b="1" i="1" dirty="0">
                <a:solidFill>
                  <a:srgbClr val="162F7B"/>
                </a:solidFill>
                <a:effectLst/>
                <a:latin typeface="EastmanGrotesque-BoldItalic"/>
              </a:rPr>
              <a:t>1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2 </a:t>
            </a:r>
            <a:r>
              <a:rPr lang="en-US" sz="1800" b="1" i="1" dirty="0">
                <a:solidFill>
                  <a:srgbClr val="0071C9"/>
                </a:solidFill>
                <a:effectLst/>
                <a:latin typeface="EastmanGrotesque-BoldItalic"/>
              </a:rPr>
              <a:t>stars, suggesting a less favorable outlook on their </a:t>
            </a:r>
            <a:endParaRPr lang="en-US" dirty="0"/>
          </a:p>
          <a:p>
            <a:pPr>
              <a:lnSpc>
                <a:spcPct val="150000"/>
              </a:lnSpc>
            </a:pPr>
            <a:r>
              <a:rPr lang="en-US" sz="1800" b="1" i="1" dirty="0">
                <a:solidFill>
                  <a:srgbClr val="0071C9"/>
                </a:solidFill>
                <a:effectLst/>
                <a:latin typeface="EastmanGrotesque-BoldItalic"/>
              </a:rPr>
              <a:t>work environment. </a:t>
            </a:r>
            <a:endParaRPr lang="en-US" dirty="0"/>
          </a:p>
          <a:p>
            <a:pPr>
              <a:lnSpc>
                <a:spcPct val="150000"/>
              </a:lnSpc>
            </a:pPr>
            <a:r>
              <a:rPr lang="en-US" sz="1800" b="1" i="1" dirty="0">
                <a:solidFill>
                  <a:srgbClr val="0071C9"/>
                </a:solidFill>
                <a:effectLst/>
                <a:latin typeface="EastmanGrotesque-BoldItalic"/>
              </a:rPr>
              <a:t>With </a:t>
            </a:r>
            <a:r>
              <a:rPr lang="en-US" sz="1800" b="1" i="1" dirty="0">
                <a:solidFill>
                  <a:srgbClr val="162F7B"/>
                </a:solidFill>
                <a:effectLst/>
                <a:latin typeface="EastmanGrotesque-BoldItalic"/>
              </a:rPr>
              <a:t>59% </a:t>
            </a:r>
            <a:r>
              <a:rPr lang="en-US" sz="1800" b="1" i="1" dirty="0">
                <a:solidFill>
                  <a:srgbClr val="0071C9"/>
                </a:solidFill>
                <a:effectLst/>
                <a:latin typeface="EastmanGrotesque-BoldItalic"/>
              </a:rPr>
              <a:t>of respondents choosing this rating, it suggests that a majority of the </a:t>
            </a:r>
            <a:endParaRPr lang="en-US" dirty="0"/>
          </a:p>
          <a:p>
            <a:pPr>
              <a:lnSpc>
                <a:spcPct val="150000"/>
              </a:lnSpc>
            </a:pPr>
            <a:r>
              <a:rPr lang="en-US" sz="1800" b="1" i="1" dirty="0">
                <a:solidFill>
                  <a:srgbClr val="0071C9"/>
                </a:solidFill>
                <a:effectLst/>
                <a:latin typeface="EastmanGrotesque-BoldItalic"/>
              </a:rPr>
              <a:t>respondents feel moderately satisfied with their job.</a:t>
            </a:r>
            <a:r>
              <a:rPr lang="en-US" sz="1800" b="1" i="1" dirty="0">
                <a:solidFill>
                  <a:srgbClr val="162F7B"/>
                </a:solidFill>
                <a:effectLst/>
                <a:latin typeface="EastmanGrotesque-BoldItalic"/>
              </a:rPr>
              <a:t>5.6% </a:t>
            </a:r>
            <a:r>
              <a:rPr lang="en-US" sz="1800" b="1" i="1" dirty="0">
                <a:solidFill>
                  <a:srgbClr val="0071C9"/>
                </a:solidFill>
                <a:effectLst/>
                <a:latin typeface="EastmanGrotesque-BoldItalic"/>
              </a:rPr>
              <a:t>employees are very </a:t>
            </a:r>
            <a:endParaRPr lang="en-US" dirty="0"/>
          </a:p>
          <a:p>
            <a:pPr>
              <a:lnSpc>
                <a:spcPct val="150000"/>
              </a:lnSpc>
            </a:pPr>
            <a:r>
              <a:rPr lang="en-US" sz="1800" b="1" i="1" dirty="0">
                <a:solidFill>
                  <a:srgbClr val="0071C9"/>
                </a:solidFill>
                <a:effectLst/>
                <a:latin typeface="EastmanGrotesque-BoldItalic"/>
              </a:rPr>
              <a:t>dissatisfied with their job. </a:t>
            </a:r>
            <a:endParaRPr lang="en-US" dirty="0"/>
          </a:p>
          <a:p>
            <a:pPr>
              <a:lnSpc>
                <a:spcPct val="150000"/>
              </a:lnSpc>
            </a:pPr>
            <a:r>
              <a:rPr lang="en-US" sz="1800" b="1" i="1" dirty="0">
                <a:solidFill>
                  <a:srgbClr val="162F7B"/>
                </a:solidFill>
                <a:effectLst/>
                <a:latin typeface="EastmanGrotesque-BoldItalic"/>
              </a:rPr>
              <a:t>73.2% </a:t>
            </a:r>
            <a:r>
              <a:rPr lang="en-US" sz="1800" b="1" i="1" dirty="0">
                <a:solidFill>
                  <a:srgbClr val="0071C9"/>
                </a:solidFill>
                <a:effectLst/>
                <a:latin typeface="EastmanGrotesque-BoldItalic"/>
              </a:rPr>
              <a:t>of employees are in job levels </a:t>
            </a:r>
            <a:r>
              <a:rPr lang="en-US" sz="1800" b="1" i="1" dirty="0">
                <a:solidFill>
                  <a:srgbClr val="162F7B"/>
                </a:solidFill>
                <a:effectLst/>
                <a:latin typeface="EastmanGrotesque-BoldItalic"/>
              </a:rPr>
              <a:t>1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2</a:t>
            </a:r>
            <a:r>
              <a:rPr lang="en-US" sz="1800" b="1" i="1" dirty="0">
                <a:solidFill>
                  <a:srgbClr val="0071C9"/>
                </a:solidFill>
                <a:effectLst/>
                <a:latin typeface="EastmanGrotesque-BoldItalic"/>
              </a:rPr>
              <a:t>, it indicates that a significant portion </a:t>
            </a:r>
            <a:endParaRPr lang="en-US" dirty="0"/>
          </a:p>
          <a:p>
            <a:pPr>
              <a:lnSpc>
                <a:spcPct val="150000"/>
              </a:lnSpc>
            </a:pPr>
            <a:r>
              <a:rPr lang="en-US" sz="1800" b="1" i="1" dirty="0">
                <a:solidFill>
                  <a:srgbClr val="0071C9"/>
                </a:solidFill>
                <a:effectLst/>
                <a:latin typeface="EastmanGrotesque-BoldItalic"/>
              </a:rPr>
              <a:t>of the workforce occupies entry-level or junior positions. Only </a:t>
            </a:r>
            <a:r>
              <a:rPr lang="en-US" sz="1800" b="1" i="1" dirty="0">
                <a:solidFill>
                  <a:srgbClr val="162F7B"/>
                </a:solidFill>
                <a:effectLst/>
                <a:latin typeface="EastmanGrotesque-BoldItalic"/>
              </a:rPr>
              <a:t>4.7% </a:t>
            </a:r>
            <a:r>
              <a:rPr lang="en-US" sz="1800" b="1" i="1" dirty="0">
                <a:solidFill>
                  <a:srgbClr val="0071C9"/>
                </a:solidFill>
                <a:effectLst/>
                <a:latin typeface="EastmanGrotesque-BoldItalic"/>
              </a:rPr>
              <a:t>are in high </a:t>
            </a:r>
            <a:endParaRPr lang="en-US" dirty="0"/>
          </a:p>
          <a:p>
            <a:pPr>
              <a:lnSpc>
                <a:spcPct val="150000"/>
              </a:lnSpc>
            </a:pPr>
            <a:r>
              <a:rPr lang="en-US" sz="1800" b="1" i="1" dirty="0">
                <a:solidFill>
                  <a:srgbClr val="0071C9"/>
                </a:solidFill>
                <a:effectLst/>
                <a:latin typeface="EastmanGrotesque-BoldItalic"/>
              </a:rPr>
              <a:t>level jobs. </a:t>
            </a:r>
            <a:endParaRPr lang="en-US" dirty="0"/>
          </a:p>
          <a:p>
            <a:pPr>
              <a:lnSpc>
                <a:spcPct val="150000"/>
              </a:lnSpc>
            </a:pPr>
            <a:r>
              <a:rPr lang="en-US" sz="1800" b="1" i="1" dirty="0">
                <a:solidFill>
                  <a:srgbClr val="0071C9"/>
                </a:solidFill>
                <a:effectLst/>
                <a:latin typeface="EastmanGrotesque-BoldItalic"/>
              </a:rPr>
              <a:t>Only </a:t>
            </a:r>
            <a:r>
              <a:rPr lang="en-US" sz="1800" b="1" i="1" dirty="0">
                <a:solidFill>
                  <a:srgbClr val="162F7B"/>
                </a:solidFill>
                <a:effectLst/>
                <a:latin typeface="EastmanGrotesque-BoldItalic"/>
              </a:rPr>
              <a:t>15.4% </a:t>
            </a:r>
            <a:r>
              <a:rPr lang="en-US" sz="1800" b="1" i="1" dirty="0">
                <a:solidFill>
                  <a:srgbClr val="0071C9"/>
                </a:solidFill>
                <a:effectLst/>
                <a:latin typeface="EastmanGrotesque-BoldItalic"/>
              </a:rPr>
              <a:t>of employees have received a </a:t>
            </a:r>
            <a:r>
              <a:rPr lang="en-US" sz="1800" b="1" i="1" dirty="0">
                <a:solidFill>
                  <a:srgbClr val="162F7B"/>
                </a:solidFill>
                <a:effectLst/>
                <a:latin typeface="EastmanGrotesque-BoldItalic"/>
              </a:rPr>
              <a:t>4</a:t>
            </a:r>
            <a:r>
              <a:rPr lang="en-US" sz="1800" b="1" i="1" dirty="0">
                <a:solidFill>
                  <a:srgbClr val="0071C9"/>
                </a:solidFill>
                <a:effectLst/>
                <a:latin typeface="EastmanGrotesque-BoldItalic"/>
              </a:rPr>
              <a:t>-star performance rating, with the </a:t>
            </a:r>
            <a:endParaRPr lang="en-US" dirty="0"/>
          </a:p>
          <a:p>
            <a:pPr>
              <a:lnSpc>
                <a:spcPct val="150000"/>
              </a:lnSpc>
            </a:pPr>
            <a:r>
              <a:rPr lang="en-US" sz="1800" b="1" i="1" dirty="0">
                <a:solidFill>
                  <a:srgbClr val="0071C9"/>
                </a:solidFill>
                <a:effectLst/>
                <a:latin typeface="EastmanGrotesque-BoldItalic"/>
              </a:rPr>
              <a:t>remainder being rated at </a:t>
            </a:r>
            <a:r>
              <a:rPr lang="en-US" sz="1800" b="1" i="1" dirty="0">
                <a:solidFill>
                  <a:srgbClr val="162F7B"/>
                </a:solidFill>
                <a:effectLst/>
                <a:latin typeface="EastmanGrotesque-BoldItalic"/>
              </a:rPr>
              <a:t>3 </a:t>
            </a:r>
            <a:r>
              <a:rPr lang="en-US" sz="1800" b="1" i="1" dirty="0">
                <a:solidFill>
                  <a:srgbClr val="0071C9"/>
                </a:solidFill>
                <a:effectLst/>
                <a:latin typeface="EastmanGrotesque-BoldItalic"/>
              </a:rPr>
              <a:t>stars. </a:t>
            </a:r>
            <a:endParaRPr lang="en-IN" dirty="0"/>
          </a:p>
        </p:txBody>
      </p:sp>
    </p:spTree>
    <p:extLst>
      <p:ext uri="{BB962C8B-B14F-4D97-AF65-F5344CB8AC3E}">
        <p14:creationId xmlns:p14="http://schemas.microsoft.com/office/powerpoint/2010/main" val="40911209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865258-0EE0-8F51-6E77-10217D3736F9}"/>
              </a:ext>
            </a:extLst>
          </p:cNvPr>
          <p:cNvSpPr txBox="1"/>
          <p:nvPr/>
        </p:nvSpPr>
        <p:spPr>
          <a:xfrm>
            <a:off x="309489" y="182881"/>
            <a:ext cx="8848578" cy="5772349"/>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162F7B"/>
                </a:solidFill>
                <a:effectLst/>
                <a:latin typeface="EastmanGrotesque-BoldItalic"/>
              </a:rPr>
              <a:t>31.2% </a:t>
            </a:r>
            <a:r>
              <a:rPr lang="en-US" sz="1800" b="1" i="1" dirty="0">
                <a:solidFill>
                  <a:srgbClr val="0071C9"/>
                </a:solidFill>
                <a:effectLst/>
                <a:latin typeface="EastmanGrotesque-BoldItalic"/>
              </a:rPr>
              <a:t>of employees rated their satisfaction with workplace relationships as </a:t>
            </a:r>
            <a:r>
              <a:rPr lang="en-US" sz="1800" b="1" i="1" dirty="0">
                <a:solidFill>
                  <a:srgbClr val="162F7B"/>
                </a:solidFill>
                <a:effectLst/>
                <a:latin typeface="EastmanGrotesque-BoldItalic"/>
              </a:rPr>
              <a:t>3 </a:t>
            </a:r>
            <a:r>
              <a:rPr lang="en-US" sz="1800" b="1" i="1" dirty="0">
                <a:solidFill>
                  <a:srgbClr val="0071C9"/>
                </a:solidFill>
                <a:effectLst/>
                <a:latin typeface="EastmanGrotesque-BoldItalic"/>
              </a:rPr>
              <a:t>and </a:t>
            </a:r>
            <a:endParaRPr lang="en-US" dirty="0"/>
          </a:p>
          <a:p>
            <a:pPr>
              <a:lnSpc>
                <a:spcPct val="150000"/>
              </a:lnSpc>
            </a:pPr>
            <a:r>
              <a:rPr lang="en-US" sz="1800" b="1" i="1" dirty="0">
                <a:solidFill>
                  <a:srgbClr val="162F7B"/>
                </a:solidFill>
                <a:effectLst/>
                <a:latin typeface="EastmanGrotesque-BoldItalic"/>
              </a:rPr>
              <a:t>18.% </a:t>
            </a:r>
            <a:r>
              <a:rPr lang="en-US" sz="1800" b="1" i="1" dirty="0">
                <a:solidFill>
                  <a:srgbClr val="0071C9"/>
                </a:solidFill>
                <a:effectLst/>
                <a:latin typeface="EastmanGrotesque-BoldItalic"/>
              </a:rPr>
              <a:t>employees rated as </a:t>
            </a:r>
            <a:r>
              <a:rPr lang="en-US" sz="1800" b="1" i="1" dirty="0">
                <a:solidFill>
                  <a:srgbClr val="162F7B"/>
                </a:solidFill>
                <a:effectLst/>
                <a:latin typeface="EastmanGrotesque-BoldItalic"/>
              </a:rPr>
              <a:t>1</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Out of all the employees, only </a:t>
            </a:r>
            <a:r>
              <a:rPr lang="en-US" sz="1800" b="1" i="1" dirty="0">
                <a:solidFill>
                  <a:srgbClr val="162F7B"/>
                </a:solidFill>
                <a:effectLst/>
                <a:latin typeface="EastmanGrotesque-BoldItalic"/>
              </a:rPr>
              <a:t>10.4% </a:t>
            </a:r>
            <a:r>
              <a:rPr lang="en-US" sz="1800" b="1" i="1" dirty="0">
                <a:solidFill>
                  <a:srgbClr val="0071C9"/>
                </a:solidFill>
                <a:effectLst/>
                <a:latin typeface="EastmanGrotesque-BoldItalic"/>
              </a:rPr>
              <a:t>reported having a good work-life balance, </a:t>
            </a:r>
            <a:endParaRPr lang="en-US" dirty="0"/>
          </a:p>
          <a:p>
            <a:pPr>
              <a:lnSpc>
                <a:spcPct val="150000"/>
              </a:lnSpc>
            </a:pPr>
            <a:r>
              <a:rPr lang="en-US" sz="1800" b="1" i="1" dirty="0">
                <a:solidFill>
                  <a:srgbClr val="0071C9"/>
                </a:solidFill>
                <a:effectLst/>
                <a:latin typeface="EastmanGrotesque-BoldItalic"/>
              </a:rPr>
              <a:t>while the majority, comprising </a:t>
            </a:r>
            <a:r>
              <a:rPr lang="en-US" sz="1800" b="1" i="1" dirty="0">
                <a:solidFill>
                  <a:srgbClr val="162F7B"/>
                </a:solidFill>
                <a:effectLst/>
                <a:latin typeface="EastmanGrotesque-BoldItalic"/>
              </a:rPr>
              <a:t>60.7%</a:t>
            </a:r>
            <a:r>
              <a:rPr lang="en-US" sz="1800" b="1" i="1" dirty="0">
                <a:solidFill>
                  <a:srgbClr val="0071C9"/>
                </a:solidFill>
                <a:effectLst/>
                <a:latin typeface="EastmanGrotesque-BoldItalic"/>
              </a:rPr>
              <a:t>, indicated a moderate work-life balance. </a:t>
            </a:r>
            <a:endParaRPr lang="en-US" dirty="0"/>
          </a:p>
          <a:p>
            <a:pPr>
              <a:lnSpc>
                <a:spcPct val="150000"/>
              </a:lnSpc>
            </a:pPr>
            <a:r>
              <a:rPr lang="en-US" sz="1800" b="1" i="1" dirty="0">
                <a:solidFill>
                  <a:srgbClr val="0071C9"/>
                </a:solidFill>
                <a:effectLst/>
                <a:latin typeface="EastmanGrotesque-BoldItalic"/>
              </a:rPr>
              <a:t>Additionally, </a:t>
            </a:r>
            <a:r>
              <a:rPr lang="en-US" sz="1800" b="1" i="1" dirty="0">
                <a:solidFill>
                  <a:srgbClr val="162F7B"/>
                </a:solidFill>
                <a:effectLst/>
                <a:latin typeface="EastmanGrotesque-BoldItalic"/>
              </a:rPr>
              <a:t>5.4% </a:t>
            </a:r>
            <a:r>
              <a:rPr lang="en-US" sz="1800" b="1" i="1" dirty="0">
                <a:solidFill>
                  <a:srgbClr val="0071C9"/>
                </a:solidFill>
                <a:effectLst/>
                <a:latin typeface="EastmanGrotesque-BoldItalic"/>
              </a:rPr>
              <a:t>of employees expressed having a poor work-life balance. </a:t>
            </a:r>
            <a:endParaRPr lang="en-US" dirty="0"/>
          </a:p>
          <a:p>
            <a:pPr>
              <a:lnSpc>
                <a:spcPct val="150000"/>
              </a:lnSpc>
            </a:pPr>
            <a:r>
              <a:rPr lang="en-US" sz="1800" b="1" i="1" dirty="0">
                <a:solidFill>
                  <a:srgbClr val="162F7B"/>
                </a:solidFill>
                <a:effectLst/>
                <a:latin typeface="EastmanGrotesque-BoldItalic"/>
              </a:rPr>
              <a:t>83% </a:t>
            </a:r>
            <a:r>
              <a:rPr lang="en-US" sz="1800" b="1" i="1" dirty="0">
                <a:solidFill>
                  <a:srgbClr val="0071C9"/>
                </a:solidFill>
                <a:effectLst/>
                <a:latin typeface="EastmanGrotesque-BoldItalic"/>
              </a:rPr>
              <a:t>of employees are in stock option levels </a:t>
            </a:r>
            <a:r>
              <a:rPr lang="en-US" sz="1800" b="1" i="1" dirty="0">
                <a:solidFill>
                  <a:srgbClr val="162F7B"/>
                </a:solidFill>
                <a:effectLst/>
                <a:latin typeface="EastmanGrotesque-BoldItalic"/>
              </a:rPr>
              <a:t>0 and 1</a:t>
            </a:r>
            <a:r>
              <a:rPr lang="en-US" sz="1800" b="1" i="1" dirty="0">
                <a:solidFill>
                  <a:srgbClr val="0071C9"/>
                </a:solidFill>
                <a:effectLst/>
                <a:latin typeface="EastmanGrotesque-BoldItalic"/>
              </a:rPr>
              <a:t>, it shows that a large majority </a:t>
            </a:r>
            <a:endParaRPr lang="en-US" dirty="0"/>
          </a:p>
          <a:p>
            <a:pPr>
              <a:lnSpc>
                <a:spcPct val="150000"/>
              </a:lnSpc>
            </a:pPr>
            <a:r>
              <a:rPr lang="en-US" sz="1800" b="1" i="1" dirty="0">
                <a:solidFill>
                  <a:srgbClr val="0071C9"/>
                </a:solidFill>
                <a:effectLst/>
                <a:latin typeface="EastmanGrotesque-BoldItalic"/>
              </a:rPr>
              <a:t>of the workforce receives either minimal or moderate stock options. Only a small </a:t>
            </a:r>
            <a:endParaRPr lang="en-US" dirty="0"/>
          </a:p>
          <a:p>
            <a:pPr>
              <a:lnSpc>
                <a:spcPct val="150000"/>
              </a:lnSpc>
            </a:pPr>
            <a:r>
              <a:rPr lang="en-US" sz="1800" b="1" i="1" dirty="0">
                <a:solidFill>
                  <a:srgbClr val="0071C9"/>
                </a:solidFill>
                <a:effectLst/>
                <a:latin typeface="EastmanGrotesque-BoldItalic"/>
              </a:rPr>
              <a:t>fraction of the workforce </a:t>
            </a:r>
            <a:r>
              <a:rPr lang="en-US" sz="1800" b="1" i="1" dirty="0">
                <a:solidFill>
                  <a:srgbClr val="162F7B"/>
                </a:solidFill>
                <a:effectLst/>
                <a:latin typeface="EastmanGrotesque-BoldItalic"/>
              </a:rPr>
              <a:t>(5.8%) </a:t>
            </a:r>
            <a:r>
              <a:rPr lang="en-US" sz="1800" b="1" i="1" dirty="0">
                <a:solidFill>
                  <a:srgbClr val="0071C9"/>
                </a:solidFill>
                <a:effectLst/>
                <a:latin typeface="EastmanGrotesque-BoldItalic"/>
              </a:rPr>
              <a:t>receives exceptional stock options. </a:t>
            </a:r>
            <a:endParaRPr lang="en-US" dirty="0"/>
          </a:p>
          <a:p>
            <a:pPr>
              <a:lnSpc>
                <a:spcPct val="150000"/>
              </a:lnSpc>
            </a:pPr>
            <a:r>
              <a:rPr lang="en-US" sz="1800" b="1" i="1" dirty="0">
                <a:solidFill>
                  <a:srgbClr val="162F7B"/>
                </a:solidFill>
                <a:effectLst/>
                <a:latin typeface="EastmanGrotesque-BoldItalic"/>
              </a:rPr>
              <a:t>22.2% </a:t>
            </a:r>
            <a:r>
              <a:rPr lang="en-US" sz="1800" b="1" i="1" dirty="0">
                <a:solidFill>
                  <a:srgbClr val="0071C9"/>
                </a:solidFill>
                <a:effectLst/>
                <a:latin typeface="EastmanGrotesque-BoldItalic"/>
              </a:rPr>
              <a:t>of the workforce comprises sales executives, making them the largest group, </a:t>
            </a:r>
            <a:endParaRPr lang="en-US" dirty="0"/>
          </a:p>
          <a:p>
            <a:pPr>
              <a:lnSpc>
                <a:spcPct val="150000"/>
              </a:lnSpc>
            </a:pPr>
            <a:r>
              <a:rPr lang="en-US" sz="1800" b="1" i="1" dirty="0">
                <a:solidFill>
                  <a:srgbClr val="0071C9"/>
                </a:solidFill>
                <a:effectLst/>
                <a:latin typeface="EastmanGrotesque-BoldItalic"/>
              </a:rPr>
              <a:t>followed by </a:t>
            </a:r>
            <a:r>
              <a:rPr lang="en-US" sz="1800" b="1" i="1" dirty="0">
                <a:solidFill>
                  <a:srgbClr val="162F7B"/>
                </a:solidFill>
                <a:effectLst/>
                <a:latin typeface="EastmanGrotesque-BoldItalic"/>
              </a:rPr>
              <a:t>19.9% </a:t>
            </a:r>
            <a:r>
              <a:rPr lang="en-US" sz="1800" b="1" i="1" dirty="0">
                <a:solidFill>
                  <a:srgbClr val="0071C9"/>
                </a:solidFill>
                <a:effectLst/>
                <a:latin typeface="EastmanGrotesque-BoldItalic"/>
              </a:rPr>
              <a:t>who are research scientists, and so forth. </a:t>
            </a:r>
            <a:endParaRPr lang="en-US" dirty="0"/>
          </a:p>
          <a:p>
            <a:pPr>
              <a:lnSpc>
                <a:spcPct val="150000"/>
              </a:lnSpc>
            </a:pPr>
            <a:r>
              <a:rPr lang="en-US" sz="1800" b="1" i="1" dirty="0">
                <a:solidFill>
                  <a:srgbClr val="0071C9"/>
                </a:solidFill>
                <a:effectLst/>
                <a:latin typeface="EastmanGrotesque-BoldItalic"/>
              </a:rPr>
              <a:t>Among all employees, those from the life science education field contribute the </a:t>
            </a:r>
            <a:endParaRPr lang="en-US" dirty="0"/>
          </a:p>
          <a:p>
            <a:pPr>
              <a:lnSpc>
                <a:spcPct val="150000"/>
              </a:lnSpc>
            </a:pPr>
            <a:r>
              <a:rPr lang="en-US" sz="1800" b="1" i="1" dirty="0">
                <a:solidFill>
                  <a:srgbClr val="0071C9"/>
                </a:solidFill>
                <a:effectLst/>
                <a:latin typeface="EastmanGrotesque-BoldItalic"/>
              </a:rPr>
              <a:t>highest percentage, accounting for </a:t>
            </a:r>
            <a:r>
              <a:rPr lang="en-US" sz="1800" b="1" i="1" dirty="0">
                <a:solidFill>
                  <a:srgbClr val="162F7B"/>
                </a:solidFill>
                <a:effectLst/>
                <a:latin typeface="EastmanGrotesque-BoldItalic"/>
              </a:rPr>
              <a:t>41.2% </a:t>
            </a:r>
            <a:r>
              <a:rPr lang="en-US" sz="1800" b="1" i="1" dirty="0">
                <a:solidFill>
                  <a:srgbClr val="0071C9"/>
                </a:solidFill>
                <a:effectLst/>
                <a:latin typeface="EastmanGrotesque-BoldItalic"/>
              </a:rPr>
              <a:t>of the total.</a:t>
            </a:r>
            <a:endParaRPr lang="en-IN" dirty="0"/>
          </a:p>
        </p:txBody>
      </p:sp>
    </p:spTree>
    <p:extLst>
      <p:ext uri="{BB962C8B-B14F-4D97-AF65-F5344CB8AC3E}">
        <p14:creationId xmlns:p14="http://schemas.microsoft.com/office/powerpoint/2010/main" val="1804923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DD970A-C08C-C329-C2A5-F4345157B873}"/>
              </a:ext>
            </a:extLst>
          </p:cNvPr>
          <p:cNvSpPr txBox="1"/>
          <p:nvPr/>
        </p:nvSpPr>
        <p:spPr>
          <a:xfrm>
            <a:off x="112541" y="17530"/>
            <a:ext cx="8567224" cy="369332"/>
          </a:xfrm>
          <a:prstGeom prst="rect">
            <a:avLst/>
          </a:prstGeom>
          <a:noFill/>
        </p:spPr>
        <p:txBody>
          <a:bodyPr wrap="square">
            <a:spAutoFit/>
          </a:bodyPr>
          <a:lstStyle/>
          <a:p>
            <a:r>
              <a:rPr lang="en-US" sz="1800" b="1" dirty="0">
                <a:effectLst/>
                <a:latin typeface="LeagueSpartan-Bold"/>
              </a:rPr>
              <a:t>Relationship Between Numerical Columns and the Target Variable</a:t>
            </a:r>
            <a:endParaRPr lang="en-IN" dirty="0"/>
          </a:p>
        </p:txBody>
      </p:sp>
      <p:pic>
        <p:nvPicPr>
          <p:cNvPr id="5" name="Picture 4">
            <a:extLst>
              <a:ext uri="{FF2B5EF4-FFF2-40B4-BE49-F238E27FC236}">
                <a16:creationId xmlns:a16="http://schemas.microsoft.com/office/drawing/2014/main" id="{396EC61C-C308-B3BF-62DE-3CBD10D725EF}"/>
              </a:ext>
            </a:extLst>
          </p:cNvPr>
          <p:cNvPicPr>
            <a:picLocks noChangeAspect="1"/>
          </p:cNvPicPr>
          <p:nvPr/>
        </p:nvPicPr>
        <p:blipFill>
          <a:blip r:embed="rId2"/>
          <a:stretch>
            <a:fillRect/>
          </a:stretch>
        </p:blipFill>
        <p:spPr>
          <a:xfrm>
            <a:off x="520506" y="439615"/>
            <a:ext cx="8716888" cy="6256607"/>
          </a:xfrm>
          <a:prstGeom prst="rect">
            <a:avLst/>
          </a:prstGeom>
        </p:spPr>
      </p:pic>
    </p:spTree>
    <p:extLst>
      <p:ext uri="{BB962C8B-B14F-4D97-AF65-F5344CB8AC3E}">
        <p14:creationId xmlns:p14="http://schemas.microsoft.com/office/powerpoint/2010/main" val="1148305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FA6D973-D76E-9FC0-F534-6B23824D199E}"/>
              </a:ext>
            </a:extLst>
          </p:cNvPr>
          <p:cNvSpPr txBox="1"/>
          <p:nvPr/>
        </p:nvSpPr>
        <p:spPr>
          <a:xfrm>
            <a:off x="225083" y="1139484"/>
            <a:ext cx="8932984" cy="3279359"/>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Inference: </a:t>
            </a:r>
            <a:endParaRPr lang="en-US" dirty="0"/>
          </a:p>
          <a:p>
            <a:pPr>
              <a:lnSpc>
                <a:spcPct val="150000"/>
              </a:lnSpc>
            </a:pPr>
            <a:r>
              <a:rPr lang="en-US" sz="1800" b="1" i="1" dirty="0">
                <a:solidFill>
                  <a:srgbClr val="0071C9"/>
                </a:solidFill>
                <a:effectLst/>
                <a:latin typeface="EastmanGrotesque-BoldItalic"/>
              </a:rPr>
              <a:t>The Box plot suggests that employees with </a:t>
            </a:r>
            <a:r>
              <a:rPr lang="en-US" sz="1800" b="1" i="1" dirty="0">
                <a:solidFill>
                  <a:srgbClr val="162F7B"/>
                </a:solidFill>
                <a:effectLst/>
                <a:latin typeface="EastmanGrotesque-BoldItalic"/>
              </a:rPr>
              <a:t>age below 40 </a:t>
            </a:r>
            <a:r>
              <a:rPr lang="en-US" sz="1800" b="1" i="1" dirty="0">
                <a:solidFill>
                  <a:srgbClr val="0071C9"/>
                </a:solidFill>
                <a:effectLst/>
                <a:latin typeface="EastmanGrotesque-BoldItalic"/>
              </a:rPr>
              <a:t>are more likely to </a:t>
            </a:r>
            <a:endParaRPr lang="en-US" dirty="0"/>
          </a:p>
          <a:p>
            <a:pPr>
              <a:lnSpc>
                <a:spcPct val="150000"/>
              </a:lnSpc>
            </a:pPr>
            <a:r>
              <a:rPr lang="en-US" sz="1800" b="1" i="1" dirty="0">
                <a:solidFill>
                  <a:srgbClr val="0071C9"/>
                </a:solidFill>
                <a:effectLst/>
                <a:latin typeface="EastmanGrotesque-BoldItalic"/>
              </a:rPr>
              <a:t>leave the company. </a:t>
            </a:r>
            <a:endParaRPr lang="en-US" dirty="0"/>
          </a:p>
          <a:p>
            <a:pPr>
              <a:lnSpc>
                <a:spcPct val="150000"/>
              </a:lnSpc>
            </a:pPr>
            <a:r>
              <a:rPr lang="en-US" sz="1800" b="1" i="1" dirty="0">
                <a:solidFill>
                  <a:srgbClr val="0071C9"/>
                </a:solidFill>
                <a:effectLst/>
                <a:latin typeface="EastmanGrotesque-BoldItalic"/>
              </a:rPr>
              <a:t>Employees who have a significant </a:t>
            </a:r>
            <a:r>
              <a:rPr lang="en-US" sz="1800" b="1" i="1" dirty="0">
                <a:solidFill>
                  <a:srgbClr val="162F7B"/>
                </a:solidFill>
                <a:effectLst/>
                <a:latin typeface="EastmanGrotesque-BoldItalic"/>
              </a:rPr>
              <a:t>distance between their home and the </a:t>
            </a:r>
            <a:endParaRPr lang="en-US" dirty="0"/>
          </a:p>
          <a:p>
            <a:pPr>
              <a:lnSpc>
                <a:spcPct val="150000"/>
              </a:lnSpc>
            </a:pPr>
            <a:r>
              <a:rPr lang="en-US" sz="1800" b="1" i="1" dirty="0">
                <a:solidFill>
                  <a:srgbClr val="162F7B"/>
                </a:solidFill>
                <a:effectLst/>
                <a:latin typeface="EastmanGrotesque-BoldItalic"/>
              </a:rPr>
              <a:t>office </a:t>
            </a:r>
            <a:r>
              <a:rPr lang="en-US" sz="1800" b="1" i="1" dirty="0">
                <a:solidFill>
                  <a:srgbClr val="0071C9"/>
                </a:solidFill>
                <a:effectLst/>
                <a:latin typeface="EastmanGrotesque-BoldItalic"/>
              </a:rPr>
              <a:t>tend to leave the company. </a:t>
            </a:r>
            <a:endParaRPr lang="en-US" dirty="0"/>
          </a:p>
          <a:p>
            <a:pPr>
              <a:lnSpc>
                <a:spcPct val="150000"/>
              </a:lnSpc>
            </a:pPr>
            <a:r>
              <a:rPr lang="en-US" sz="1800" b="1" i="1" dirty="0">
                <a:solidFill>
                  <a:srgbClr val="0071C9"/>
                </a:solidFill>
                <a:effectLst/>
                <a:latin typeface="EastmanGrotesque-BoldItalic"/>
              </a:rPr>
              <a:t>Employees with </a:t>
            </a:r>
            <a:r>
              <a:rPr lang="en-US" sz="1800" b="1" i="1" dirty="0">
                <a:solidFill>
                  <a:srgbClr val="162F7B"/>
                </a:solidFill>
                <a:effectLst/>
                <a:latin typeface="EastmanGrotesque-BoldItalic"/>
              </a:rPr>
              <a:t>lower monthly income </a:t>
            </a:r>
            <a:r>
              <a:rPr lang="en-US" sz="1800" b="1" i="1" dirty="0">
                <a:solidFill>
                  <a:srgbClr val="0071C9"/>
                </a:solidFill>
                <a:effectLst/>
                <a:latin typeface="EastmanGrotesque-BoldItalic"/>
              </a:rPr>
              <a:t>may exhibit a significant tendency to </a:t>
            </a:r>
            <a:endParaRPr lang="en-US" dirty="0"/>
          </a:p>
          <a:p>
            <a:pPr>
              <a:lnSpc>
                <a:spcPct val="150000"/>
              </a:lnSpc>
            </a:pPr>
            <a:r>
              <a:rPr lang="en-US" sz="1800" b="1" i="1" dirty="0">
                <a:solidFill>
                  <a:srgbClr val="0071C9"/>
                </a:solidFill>
                <a:effectLst/>
                <a:latin typeface="EastmanGrotesque-BoldItalic"/>
              </a:rPr>
              <a:t>leave the company.</a:t>
            </a:r>
            <a:endParaRPr lang="en-IN" dirty="0"/>
          </a:p>
        </p:txBody>
      </p:sp>
    </p:spTree>
    <p:extLst>
      <p:ext uri="{BB962C8B-B14F-4D97-AF65-F5344CB8AC3E}">
        <p14:creationId xmlns:p14="http://schemas.microsoft.com/office/powerpoint/2010/main" val="37963268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B5C1C3-73B2-0679-B6C8-62032E2436E3}"/>
              </a:ext>
            </a:extLst>
          </p:cNvPr>
          <p:cNvSpPr txBox="1"/>
          <p:nvPr/>
        </p:nvSpPr>
        <p:spPr>
          <a:xfrm>
            <a:off x="168813" y="168812"/>
            <a:ext cx="8750104" cy="369332"/>
          </a:xfrm>
          <a:prstGeom prst="rect">
            <a:avLst/>
          </a:prstGeom>
          <a:noFill/>
        </p:spPr>
        <p:txBody>
          <a:bodyPr wrap="square">
            <a:spAutoFit/>
          </a:bodyPr>
          <a:lstStyle/>
          <a:p>
            <a:r>
              <a:rPr lang="en-US" sz="1800" b="1" dirty="0">
                <a:effectLst/>
                <a:latin typeface="LeagueSpartan-Bold"/>
              </a:rPr>
              <a:t>Distribution of Target in Each Category of Categorical Column</a:t>
            </a:r>
            <a:endParaRPr lang="en-IN" dirty="0"/>
          </a:p>
        </p:txBody>
      </p:sp>
      <p:pic>
        <p:nvPicPr>
          <p:cNvPr id="5" name="Picture 4">
            <a:extLst>
              <a:ext uri="{FF2B5EF4-FFF2-40B4-BE49-F238E27FC236}">
                <a16:creationId xmlns:a16="http://schemas.microsoft.com/office/drawing/2014/main" id="{3C2DED39-0768-0577-9229-052407093FED}"/>
              </a:ext>
            </a:extLst>
          </p:cNvPr>
          <p:cNvPicPr>
            <a:picLocks noChangeAspect="1"/>
          </p:cNvPicPr>
          <p:nvPr/>
        </p:nvPicPr>
        <p:blipFill>
          <a:blip r:embed="rId2"/>
          <a:stretch>
            <a:fillRect/>
          </a:stretch>
        </p:blipFill>
        <p:spPr>
          <a:xfrm>
            <a:off x="633046" y="889837"/>
            <a:ext cx="8285871" cy="5799351"/>
          </a:xfrm>
          <a:prstGeom prst="rect">
            <a:avLst/>
          </a:prstGeom>
        </p:spPr>
      </p:pic>
    </p:spTree>
    <p:extLst>
      <p:ext uri="{BB962C8B-B14F-4D97-AF65-F5344CB8AC3E}">
        <p14:creationId xmlns:p14="http://schemas.microsoft.com/office/powerpoint/2010/main" val="21133165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92D182-3247-E845-C7E5-72BBB14116BC}"/>
              </a:ext>
            </a:extLst>
          </p:cNvPr>
          <p:cNvSpPr txBox="1"/>
          <p:nvPr/>
        </p:nvSpPr>
        <p:spPr>
          <a:xfrm>
            <a:off x="154744" y="88777"/>
            <a:ext cx="8820442" cy="369332"/>
          </a:xfrm>
          <a:prstGeom prst="rect">
            <a:avLst/>
          </a:prstGeom>
          <a:noFill/>
        </p:spPr>
        <p:txBody>
          <a:bodyPr wrap="square">
            <a:spAutoFit/>
          </a:bodyPr>
          <a:lstStyle/>
          <a:p>
            <a:r>
              <a:rPr lang="en-US" sz="1800" b="1" dirty="0">
                <a:effectLst/>
                <a:latin typeface="LeagueSpartan-Bold"/>
              </a:rPr>
              <a:t>Distribution of Target in Each Category of Categorical Column</a:t>
            </a:r>
            <a:endParaRPr lang="en-IN" dirty="0"/>
          </a:p>
        </p:txBody>
      </p:sp>
      <p:pic>
        <p:nvPicPr>
          <p:cNvPr id="7" name="Picture 6">
            <a:extLst>
              <a:ext uri="{FF2B5EF4-FFF2-40B4-BE49-F238E27FC236}">
                <a16:creationId xmlns:a16="http://schemas.microsoft.com/office/drawing/2014/main" id="{3DA047BB-9B9A-EB44-772E-540983EC15D8}"/>
              </a:ext>
            </a:extLst>
          </p:cNvPr>
          <p:cNvPicPr>
            <a:picLocks noChangeAspect="1"/>
          </p:cNvPicPr>
          <p:nvPr/>
        </p:nvPicPr>
        <p:blipFill>
          <a:blip r:embed="rId2"/>
          <a:stretch>
            <a:fillRect/>
          </a:stretch>
        </p:blipFill>
        <p:spPr>
          <a:xfrm>
            <a:off x="1181682" y="458109"/>
            <a:ext cx="7976383" cy="2978902"/>
          </a:xfrm>
          <a:prstGeom prst="rect">
            <a:avLst/>
          </a:prstGeom>
        </p:spPr>
      </p:pic>
      <p:pic>
        <p:nvPicPr>
          <p:cNvPr id="9" name="Picture 8">
            <a:extLst>
              <a:ext uri="{FF2B5EF4-FFF2-40B4-BE49-F238E27FC236}">
                <a16:creationId xmlns:a16="http://schemas.microsoft.com/office/drawing/2014/main" id="{98603D18-CB3E-93DE-6B24-A1DD58824D33}"/>
              </a:ext>
            </a:extLst>
          </p:cNvPr>
          <p:cNvPicPr>
            <a:picLocks noChangeAspect="1"/>
          </p:cNvPicPr>
          <p:nvPr/>
        </p:nvPicPr>
        <p:blipFill>
          <a:blip r:embed="rId3"/>
          <a:stretch>
            <a:fillRect/>
          </a:stretch>
        </p:blipFill>
        <p:spPr>
          <a:xfrm>
            <a:off x="1364563" y="3806344"/>
            <a:ext cx="7610623" cy="2778214"/>
          </a:xfrm>
          <a:prstGeom prst="rect">
            <a:avLst/>
          </a:prstGeom>
        </p:spPr>
      </p:pic>
    </p:spTree>
    <p:extLst>
      <p:ext uri="{BB962C8B-B14F-4D97-AF65-F5344CB8AC3E}">
        <p14:creationId xmlns:p14="http://schemas.microsoft.com/office/powerpoint/2010/main" val="3322351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423E36-23EB-85A2-619E-752C6E3B6F94}"/>
              </a:ext>
            </a:extLst>
          </p:cNvPr>
          <p:cNvSpPr txBox="1"/>
          <p:nvPr/>
        </p:nvSpPr>
        <p:spPr>
          <a:xfrm>
            <a:off x="365760" y="520506"/>
            <a:ext cx="8792307" cy="4525854"/>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Inference: </a:t>
            </a:r>
            <a:endParaRPr lang="en-US" dirty="0"/>
          </a:p>
          <a:p>
            <a:pPr>
              <a:lnSpc>
                <a:spcPct val="150000"/>
              </a:lnSpc>
            </a:pPr>
            <a:r>
              <a:rPr lang="en-US" sz="1800" b="1" i="1" dirty="0">
                <a:solidFill>
                  <a:srgbClr val="0071C9"/>
                </a:solidFill>
                <a:effectLst/>
                <a:latin typeface="EastmanGrotesque-BoldItalic"/>
              </a:rPr>
              <a:t>Employees designated as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Travel_rarely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are subject to attrition. </a:t>
            </a:r>
            <a:endParaRPr lang="en-US" dirty="0"/>
          </a:p>
          <a:p>
            <a:pPr>
              <a:lnSpc>
                <a:spcPct val="150000"/>
              </a:lnSpc>
            </a:pPr>
            <a:r>
              <a:rPr lang="en-US" sz="1800" b="1" i="1" dirty="0">
                <a:solidFill>
                  <a:srgbClr val="0071C9"/>
                </a:solidFill>
                <a:effectLst/>
                <a:latin typeface="EastmanGrotesque-BoldItalic"/>
              </a:rPr>
              <a:t>Bachelor's degree holders are more likely to depart from the company. </a:t>
            </a:r>
            <a:endParaRPr lang="en-US" dirty="0"/>
          </a:p>
          <a:p>
            <a:pPr>
              <a:lnSpc>
                <a:spcPct val="150000"/>
              </a:lnSpc>
            </a:pPr>
            <a:r>
              <a:rPr lang="en-US" sz="1800" b="1" i="1" dirty="0">
                <a:solidFill>
                  <a:srgbClr val="0071C9"/>
                </a:solidFill>
                <a:effectLst/>
                <a:latin typeface="EastmanGrotesque-BoldItalic"/>
              </a:rPr>
              <a:t>Employees who studied </a:t>
            </a:r>
            <a:r>
              <a:rPr lang="en-US" sz="1800" b="1" i="1" dirty="0">
                <a:solidFill>
                  <a:srgbClr val="162F7B"/>
                </a:solidFill>
                <a:effectLst/>
                <a:latin typeface="EastmanGrotesque-BoldItalic"/>
              </a:rPr>
              <a:t>"Life Sciences" </a:t>
            </a:r>
            <a:r>
              <a:rPr lang="en-US" sz="1800" b="1" i="1" dirty="0">
                <a:solidFill>
                  <a:srgbClr val="0071C9"/>
                </a:solidFill>
                <a:effectLst/>
                <a:latin typeface="EastmanGrotesque-BoldItalic"/>
              </a:rPr>
              <a:t>are more prone to leaving the </a:t>
            </a:r>
            <a:endParaRPr lang="en-US" dirty="0"/>
          </a:p>
          <a:p>
            <a:pPr>
              <a:lnSpc>
                <a:spcPct val="150000"/>
              </a:lnSpc>
            </a:pPr>
            <a:r>
              <a:rPr lang="en-US" sz="1800" b="1" i="1" dirty="0">
                <a:solidFill>
                  <a:srgbClr val="0071C9"/>
                </a:solidFill>
                <a:effectLst/>
                <a:latin typeface="EastmanGrotesque-BoldItalic"/>
              </a:rPr>
              <a:t>company. </a:t>
            </a:r>
            <a:endParaRPr lang="en-US" dirty="0"/>
          </a:p>
          <a:p>
            <a:pPr>
              <a:lnSpc>
                <a:spcPct val="150000"/>
              </a:lnSpc>
            </a:pPr>
            <a:r>
              <a:rPr lang="en-US" sz="1800" b="1" i="1" dirty="0">
                <a:solidFill>
                  <a:srgbClr val="162F7B"/>
                </a:solidFill>
                <a:effectLst/>
                <a:latin typeface="EastmanGrotesque-BoldItalic"/>
              </a:rPr>
              <a:t>"Single" </a:t>
            </a:r>
            <a:r>
              <a:rPr lang="en-US" sz="1800" b="1" i="1" dirty="0">
                <a:solidFill>
                  <a:srgbClr val="0071C9"/>
                </a:solidFill>
                <a:effectLst/>
                <a:latin typeface="EastmanGrotesque-BoldItalic"/>
              </a:rPr>
              <a:t>employees are leaving the company more frequently than those in </a:t>
            </a:r>
            <a:endParaRPr lang="en-US" dirty="0"/>
          </a:p>
          <a:p>
            <a:pPr>
              <a:lnSpc>
                <a:spcPct val="150000"/>
              </a:lnSpc>
            </a:pPr>
            <a:r>
              <a:rPr lang="en-US" sz="1800" b="1" i="1" dirty="0">
                <a:solidFill>
                  <a:srgbClr val="0071C9"/>
                </a:solidFill>
                <a:effectLst/>
                <a:latin typeface="EastmanGrotesque-BoldItalic"/>
              </a:rPr>
              <a:t>other marital status categories. </a:t>
            </a:r>
            <a:endParaRPr lang="en-US" dirty="0"/>
          </a:p>
          <a:p>
            <a:pPr>
              <a:lnSpc>
                <a:spcPct val="150000"/>
              </a:lnSpc>
            </a:pPr>
            <a:r>
              <a:rPr lang="en-US" sz="1800" b="1" i="1" dirty="0">
                <a:solidFill>
                  <a:srgbClr val="0071C9"/>
                </a:solidFill>
                <a:effectLst/>
                <a:latin typeface="EastmanGrotesque-BoldItalic"/>
              </a:rPr>
              <a:t>Employees who rated their level of satisfaction with the environment as </a:t>
            </a:r>
            <a:r>
              <a:rPr lang="en-US" sz="1800" b="1" i="1" dirty="0">
                <a:solidFill>
                  <a:srgbClr val="162F7B"/>
                </a:solidFill>
                <a:effectLst/>
                <a:latin typeface="EastmanGrotesque-BoldItalic"/>
              </a:rPr>
              <a:t>1 or </a:t>
            </a:r>
            <a:endParaRPr lang="en-US" dirty="0"/>
          </a:p>
          <a:p>
            <a:pPr>
              <a:lnSpc>
                <a:spcPct val="150000"/>
              </a:lnSpc>
            </a:pPr>
            <a:r>
              <a:rPr lang="en-US" sz="1800" b="1" i="1" dirty="0">
                <a:solidFill>
                  <a:srgbClr val="162F7B"/>
                </a:solidFill>
                <a:effectLst/>
                <a:latin typeface="EastmanGrotesque-BoldItalic"/>
              </a:rPr>
              <a:t>2 </a:t>
            </a:r>
            <a:r>
              <a:rPr lang="en-US" sz="1800" b="1" i="1" dirty="0">
                <a:solidFill>
                  <a:srgbClr val="0071C9"/>
                </a:solidFill>
                <a:effectLst/>
                <a:latin typeface="EastmanGrotesque-BoldItalic"/>
              </a:rPr>
              <a:t>are departing from the company more often than those who rated it as </a:t>
            </a:r>
            <a:r>
              <a:rPr lang="en-US" sz="1800" b="1" i="1" dirty="0">
                <a:solidFill>
                  <a:srgbClr val="162F7B"/>
                </a:solidFill>
                <a:effectLst/>
                <a:latin typeface="EastmanGrotesque-BoldItalic"/>
              </a:rPr>
              <a:t>3 </a:t>
            </a:r>
            <a:endParaRPr lang="en-US" dirty="0"/>
          </a:p>
          <a:p>
            <a:pPr>
              <a:lnSpc>
                <a:spcPct val="150000"/>
              </a:lnSpc>
            </a:pPr>
            <a:r>
              <a:rPr lang="en-US" sz="1800" b="1" i="1" dirty="0">
                <a:solidFill>
                  <a:srgbClr val="162F7B"/>
                </a:solidFill>
                <a:effectLst/>
                <a:latin typeface="EastmanGrotesque-BoldItalic"/>
              </a:rPr>
              <a:t>or 4</a:t>
            </a:r>
            <a:r>
              <a:rPr lang="en-US" sz="1800" b="1" i="1" dirty="0">
                <a:solidFill>
                  <a:srgbClr val="0071C9"/>
                </a:solidFill>
                <a:effectLst/>
                <a:latin typeface="EastmanGrotesque-BoldItalic"/>
              </a:rPr>
              <a:t>.The same result is for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JobStatisfaction</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too</a:t>
            </a:r>
            <a:endParaRPr lang="en-IN" dirty="0"/>
          </a:p>
        </p:txBody>
      </p:sp>
    </p:spTree>
    <p:extLst>
      <p:ext uri="{BB962C8B-B14F-4D97-AF65-F5344CB8AC3E}">
        <p14:creationId xmlns:p14="http://schemas.microsoft.com/office/powerpoint/2010/main" val="756699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52E62A-18B4-050B-AAC2-AD9F6131F8B3}"/>
              </a:ext>
            </a:extLst>
          </p:cNvPr>
          <p:cNvSpPr txBox="1"/>
          <p:nvPr/>
        </p:nvSpPr>
        <p:spPr>
          <a:xfrm>
            <a:off x="422031" y="801859"/>
            <a:ext cx="8736036" cy="3694858"/>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Inference: </a:t>
            </a:r>
            <a:endParaRPr lang="en-US" dirty="0"/>
          </a:p>
          <a:p>
            <a:pPr>
              <a:lnSpc>
                <a:spcPct val="150000"/>
              </a:lnSpc>
            </a:pPr>
            <a:r>
              <a:rPr lang="en-US" sz="1800" b="1" i="1" dirty="0">
                <a:solidFill>
                  <a:srgbClr val="162F7B"/>
                </a:solidFill>
                <a:effectLst/>
                <a:latin typeface="EastmanGrotesque-BoldItalic"/>
              </a:rPr>
              <a:t>Level 1 </a:t>
            </a:r>
            <a:r>
              <a:rPr lang="en-US" sz="1800" b="1" i="1" dirty="0">
                <a:solidFill>
                  <a:srgbClr val="0071C9"/>
                </a:solidFill>
                <a:effectLst/>
                <a:latin typeface="EastmanGrotesque-BoldItalic"/>
              </a:rPr>
              <a:t>job employees are likely to leave the company, followed by </a:t>
            </a:r>
            <a:r>
              <a:rPr lang="en-US" sz="1800" b="1" i="1" dirty="0">
                <a:solidFill>
                  <a:srgbClr val="162F7B"/>
                </a:solidFill>
                <a:effectLst/>
                <a:latin typeface="EastmanGrotesque-BoldItalic"/>
              </a:rPr>
              <a:t>level 2, </a:t>
            </a:r>
            <a:endParaRPr lang="en-US" dirty="0"/>
          </a:p>
          <a:p>
            <a:pPr>
              <a:lnSpc>
                <a:spcPct val="150000"/>
              </a:lnSpc>
            </a:pPr>
            <a:r>
              <a:rPr lang="en-US" sz="1800" b="1" i="1" dirty="0">
                <a:solidFill>
                  <a:srgbClr val="162F7B"/>
                </a:solidFill>
                <a:effectLst/>
                <a:latin typeface="EastmanGrotesque-BoldItalic"/>
              </a:rPr>
              <a:t>and level 3</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Employees with performance rating </a:t>
            </a:r>
            <a:r>
              <a:rPr lang="en-US" sz="1800" b="1" i="1" dirty="0">
                <a:solidFill>
                  <a:srgbClr val="162F7B"/>
                </a:solidFill>
                <a:effectLst/>
                <a:latin typeface="EastmanGrotesque-BoldItalic"/>
              </a:rPr>
              <a:t>3 </a:t>
            </a:r>
            <a:r>
              <a:rPr lang="en-US" sz="1800" b="1" i="1" dirty="0">
                <a:solidFill>
                  <a:srgbClr val="0071C9"/>
                </a:solidFill>
                <a:effectLst/>
                <a:latin typeface="EastmanGrotesque-BoldItalic"/>
              </a:rPr>
              <a:t>are subject to attrition. </a:t>
            </a:r>
            <a:endParaRPr lang="en-US" dirty="0"/>
          </a:p>
          <a:p>
            <a:pPr>
              <a:lnSpc>
                <a:spcPct val="150000"/>
              </a:lnSpc>
            </a:pPr>
            <a:r>
              <a:rPr lang="en-US" sz="1800" b="1" i="1" dirty="0">
                <a:solidFill>
                  <a:srgbClr val="0071C9"/>
                </a:solidFill>
                <a:effectLst/>
                <a:latin typeface="EastmanGrotesque-BoldItalic"/>
              </a:rPr>
              <a:t>The number of employees with stock option </a:t>
            </a:r>
            <a:r>
              <a:rPr lang="en-US" sz="1800" b="1" i="1" dirty="0">
                <a:solidFill>
                  <a:srgbClr val="162F7B"/>
                </a:solidFill>
                <a:effectLst/>
                <a:latin typeface="EastmanGrotesque-BoldItalic"/>
              </a:rPr>
              <a:t>level 0 </a:t>
            </a:r>
            <a:r>
              <a:rPr lang="en-US" sz="1800" b="1" i="1" dirty="0">
                <a:solidFill>
                  <a:srgbClr val="0071C9"/>
                </a:solidFill>
                <a:effectLst/>
                <a:latin typeface="EastmanGrotesque-BoldItalic"/>
              </a:rPr>
              <a:t>leaving the company is </a:t>
            </a:r>
            <a:endParaRPr lang="en-US" dirty="0"/>
          </a:p>
          <a:p>
            <a:pPr>
              <a:lnSpc>
                <a:spcPct val="150000"/>
              </a:lnSpc>
            </a:pPr>
            <a:r>
              <a:rPr lang="en-US" sz="1800" b="1" i="1" dirty="0">
                <a:solidFill>
                  <a:srgbClr val="0071C9"/>
                </a:solidFill>
                <a:effectLst/>
                <a:latin typeface="EastmanGrotesque-BoldItalic"/>
              </a:rPr>
              <a:t>higher compared to those with other levels of stock options. </a:t>
            </a:r>
            <a:endParaRPr lang="en-US" dirty="0"/>
          </a:p>
          <a:p>
            <a:pPr>
              <a:lnSpc>
                <a:spcPct val="150000"/>
              </a:lnSpc>
            </a:pPr>
            <a:r>
              <a:rPr lang="en-US" sz="1800" b="1" i="1" dirty="0">
                <a:solidFill>
                  <a:srgbClr val="162F7B"/>
                </a:solidFill>
                <a:effectLst/>
                <a:latin typeface="EastmanGrotesque-BoldItalic"/>
              </a:rPr>
              <a:t>Laboratory technicians </a:t>
            </a:r>
            <a:r>
              <a:rPr lang="en-US" sz="1800" b="1" i="1" dirty="0">
                <a:solidFill>
                  <a:srgbClr val="0071C9"/>
                </a:solidFill>
                <a:effectLst/>
                <a:latin typeface="EastmanGrotesque-BoldItalic"/>
              </a:rPr>
              <a:t>are departing from the company at the highest rate, </a:t>
            </a:r>
            <a:endParaRPr lang="en-US" dirty="0"/>
          </a:p>
          <a:p>
            <a:pPr>
              <a:lnSpc>
                <a:spcPct val="150000"/>
              </a:lnSpc>
            </a:pPr>
            <a:r>
              <a:rPr lang="en-US" sz="1800" b="1" i="1" dirty="0">
                <a:solidFill>
                  <a:srgbClr val="0071C9"/>
                </a:solidFill>
                <a:effectLst/>
                <a:latin typeface="EastmanGrotesque-BoldItalic"/>
              </a:rPr>
              <a:t>followed by sales executives.</a:t>
            </a:r>
            <a:endParaRPr lang="en-IN" dirty="0"/>
          </a:p>
        </p:txBody>
      </p:sp>
    </p:spTree>
    <p:extLst>
      <p:ext uri="{BB962C8B-B14F-4D97-AF65-F5344CB8AC3E}">
        <p14:creationId xmlns:p14="http://schemas.microsoft.com/office/powerpoint/2010/main" val="974068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82606-494A-8842-B634-AB1638A2508D}"/>
              </a:ext>
            </a:extLst>
          </p:cNvPr>
          <p:cNvSpPr>
            <a:spLocks noGrp="1"/>
          </p:cNvSpPr>
          <p:nvPr>
            <p:ph type="title"/>
          </p:nvPr>
        </p:nvSpPr>
        <p:spPr>
          <a:xfrm>
            <a:off x="677334" y="609599"/>
            <a:ext cx="8818358" cy="5270696"/>
          </a:xfrm>
        </p:spPr>
        <p:txBody>
          <a:bodyPr>
            <a:normAutofit/>
          </a:bodyPr>
          <a:lstStyle/>
          <a:p>
            <a:pPr algn="ctr"/>
            <a:r>
              <a:rPr lang="en-US" sz="1800" dirty="0">
                <a:solidFill>
                  <a:srgbClr val="FFFFFF"/>
                </a:solidFill>
                <a:effectLst/>
                <a:latin typeface="Edmund-Texture"/>
              </a:rPr>
              <a:t>INTRODUCTION </a:t>
            </a:r>
            <a:br>
              <a:rPr lang="en-US" dirty="0"/>
            </a:br>
            <a:r>
              <a:rPr lang="en-IN" b="1" dirty="0">
                <a:solidFill>
                  <a:schemeClr val="tx1"/>
                </a:solidFill>
                <a:effectLst/>
                <a:latin typeface="Edmund-Texture"/>
              </a:rPr>
              <a:t>INTRODUCTION</a:t>
            </a:r>
            <a:br>
              <a:rPr lang="en-IN" b="1" dirty="0">
                <a:solidFill>
                  <a:schemeClr val="tx1"/>
                </a:solidFill>
                <a:effectLst/>
                <a:latin typeface="Edmund-Texture"/>
              </a:rPr>
            </a:br>
            <a:br>
              <a:rPr lang="en-US" dirty="0"/>
            </a:br>
            <a:r>
              <a:rPr lang="en-US" sz="2400" b="1" dirty="0">
                <a:solidFill>
                  <a:srgbClr val="162F7B"/>
                </a:solidFill>
                <a:effectLst/>
                <a:latin typeface="EastmanGrotesque-Bold"/>
              </a:rPr>
              <a:t>What is this Project About? </a:t>
            </a:r>
            <a:br>
              <a:rPr lang="en-US" sz="2400" dirty="0"/>
            </a:br>
            <a:r>
              <a:rPr lang="en-US" sz="2400" b="1" i="1" dirty="0">
                <a:solidFill>
                  <a:srgbClr val="0071C9"/>
                </a:solidFill>
                <a:effectLst/>
                <a:latin typeface="EastmanGrotesque-BoldItalic"/>
              </a:rPr>
              <a:t>This project seeks to understand the factors that contribute </a:t>
            </a:r>
            <a:br>
              <a:rPr lang="en-US" sz="2400" dirty="0"/>
            </a:br>
            <a:r>
              <a:rPr lang="en-US" sz="2400" b="1" i="1" dirty="0">
                <a:solidFill>
                  <a:srgbClr val="0071C9"/>
                </a:solidFill>
                <a:effectLst/>
                <a:latin typeface="EastmanGrotesque-BoldItalic"/>
              </a:rPr>
              <a:t>to employee attrition and to forecast which employees are </a:t>
            </a:r>
            <a:br>
              <a:rPr lang="en-US" sz="2400" dirty="0"/>
            </a:br>
            <a:r>
              <a:rPr lang="en-US" sz="2400" b="1" i="1" dirty="0">
                <a:solidFill>
                  <a:srgbClr val="0071C9"/>
                </a:solidFill>
                <a:effectLst/>
                <a:latin typeface="EastmanGrotesque-BoldItalic"/>
              </a:rPr>
              <a:t>more inclined to leave the company. </a:t>
            </a:r>
            <a:endParaRPr lang="en-IN" sz="2400" dirty="0"/>
          </a:p>
        </p:txBody>
      </p:sp>
    </p:spTree>
    <p:extLst>
      <p:ext uri="{BB962C8B-B14F-4D97-AF65-F5344CB8AC3E}">
        <p14:creationId xmlns:p14="http://schemas.microsoft.com/office/powerpoint/2010/main" val="29747259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D00004-9D47-017E-FF98-DB92819696FE}"/>
              </a:ext>
            </a:extLst>
          </p:cNvPr>
          <p:cNvSpPr txBox="1"/>
          <p:nvPr/>
        </p:nvSpPr>
        <p:spPr>
          <a:xfrm>
            <a:off x="0" y="112541"/>
            <a:ext cx="8384344" cy="369332"/>
          </a:xfrm>
          <a:prstGeom prst="rect">
            <a:avLst/>
          </a:prstGeom>
          <a:noFill/>
        </p:spPr>
        <p:txBody>
          <a:bodyPr wrap="square">
            <a:spAutoFit/>
          </a:bodyPr>
          <a:lstStyle/>
          <a:p>
            <a:r>
              <a:rPr lang="en-IN" sz="1800" b="1" dirty="0">
                <a:effectLst/>
                <a:latin typeface="LeagueSpartan-Bold"/>
              </a:rPr>
              <a:t>Exploring Outliers</a:t>
            </a:r>
            <a:endParaRPr lang="en-IN" dirty="0"/>
          </a:p>
        </p:txBody>
      </p:sp>
      <p:pic>
        <p:nvPicPr>
          <p:cNvPr id="5" name="Picture 4">
            <a:extLst>
              <a:ext uri="{FF2B5EF4-FFF2-40B4-BE49-F238E27FC236}">
                <a16:creationId xmlns:a16="http://schemas.microsoft.com/office/drawing/2014/main" id="{8FD3A3B0-93B7-AE7F-26A4-12B533328D67}"/>
              </a:ext>
            </a:extLst>
          </p:cNvPr>
          <p:cNvPicPr>
            <a:picLocks noChangeAspect="1"/>
          </p:cNvPicPr>
          <p:nvPr/>
        </p:nvPicPr>
        <p:blipFill>
          <a:blip r:embed="rId2"/>
          <a:stretch>
            <a:fillRect/>
          </a:stretch>
        </p:blipFill>
        <p:spPr>
          <a:xfrm>
            <a:off x="618979" y="604911"/>
            <a:ext cx="8285869" cy="6140548"/>
          </a:xfrm>
          <a:prstGeom prst="rect">
            <a:avLst/>
          </a:prstGeom>
        </p:spPr>
      </p:pic>
    </p:spTree>
    <p:extLst>
      <p:ext uri="{BB962C8B-B14F-4D97-AF65-F5344CB8AC3E}">
        <p14:creationId xmlns:p14="http://schemas.microsoft.com/office/powerpoint/2010/main" val="1954622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FA6BBA0-5771-F7F1-1CAF-EC0A5597EBCF}"/>
              </a:ext>
            </a:extLst>
          </p:cNvPr>
          <p:cNvSpPr txBox="1"/>
          <p:nvPr/>
        </p:nvSpPr>
        <p:spPr>
          <a:xfrm>
            <a:off x="618978" y="703386"/>
            <a:ext cx="8539089" cy="3279359"/>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Outliers are seen in all the numerical columns except </a:t>
            </a:r>
            <a:endParaRPr lang="en-US" dirty="0"/>
          </a:p>
          <a:p>
            <a:pPr>
              <a:lnSpc>
                <a:spcPct val="150000"/>
              </a:lnSpc>
            </a:pPr>
            <a:r>
              <a:rPr lang="en-US" sz="1800" b="1" i="1" dirty="0">
                <a:solidFill>
                  <a:srgbClr val="162F7B"/>
                </a:solidFill>
                <a:effectLst/>
                <a:latin typeface="EastmanGrotesque-BoldItalic"/>
              </a:rPr>
              <a:t>"Age" , "</a:t>
            </a:r>
            <a:r>
              <a:rPr lang="en-US" sz="1800" b="1" i="1" dirty="0" err="1">
                <a:solidFill>
                  <a:srgbClr val="162F7B"/>
                </a:solidFill>
                <a:effectLst/>
                <a:latin typeface="EastmanGrotesque-BoldItalic"/>
              </a:rPr>
              <a:t>Dailyrate</a:t>
            </a:r>
            <a:r>
              <a:rPr lang="en-US" sz="1800" b="1" i="1" dirty="0">
                <a:solidFill>
                  <a:srgbClr val="162F7B"/>
                </a:solidFill>
                <a:effectLst/>
                <a:latin typeface="EastmanGrotesque-BoldItalic"/>
              </a:rPr>
              <a:t>" , "</a:t>
            </a:r>
            <a:r>
              <a:rPr lang="en-US" sz="1800" b="1" i="1" dirty="0" err="1">
                <a:solidFill>
                  <a:srgbClr val="162F7B"/>
                </a:solidFill>
                <a:effectLst/>
                <a:latin typeface="EastmanGrotesque-BoldItalic"/>
              </a:rPr>
              <a:t>HourlyRate"and</a:t>
            </a:r>
            <a:r>
              <a:rPr lang="en-US" sz="1800" b="1" i="1" dirty="0">
                <a:solidFill>
                  <a:srgbClr val="162F7B"/>
                </a:solidFill>
                <a:effectLst/>
                <a:latin typeface="EastmanGrotesque-BoldItalic"/>
              </a:rPr>
              <a:t> "</a:t>
            </a:r>
            <a:r>
              <a:rPr lang="en-US" sz="1800" b="1" i="1" dirty="0" err="1">
                <a:solidFill>
                  <a:srgbClr val="162F7B"/>
                </a:solidFill>
                <a:effectLst/>
                <a:latin typeface="EastmanGrotesque-BoldItalic"/>
              </a:rPr>
              <a:t>MonthlyRate</a:t>
            </a:r>
            <a:r>
              <a:rPr lang="en-US" sz="1800" b="1" i="1" dirty="0">
                <a:solidFill>
                  <a:srgbClr val="162F7B"/>
                </a:solidFill>
                <a:effectLst/>
                <a:latin typeface="EastmanGrotesque-BoldItalic"/>
              </a:rPr>
              <a:t>"</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MonthlyIncome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column stands out with the highest count of outliers </a:t>
            </a:r>
            <a:endParaRPr lang="en-US" dirty="0"/>
          </a:p>
          <a:p>
            <a:pPr>
              <a:lnSpc>
                <a:spcPct val="150000"/>
              </a:lnSpc>
            </a:pPr>
            <a:r>
              <a:rPr lang="en-US" sz="1800" b="1" i="1" dirty="0">
                <a:solidFill>
                  <a:srgbClr val="0071C9"/>
                </a:solidFill>
                <a:effectLst/>
                <a:latin typeface="EastmanGrotesque-BoldItalic"/>
              </a:rPr>
              <a:t>among all the columns. </a:t>
            </a:r>
            <a:endParaRPr lang="en-US" dirty="0"/>
          </a:p>
          <a:p>
            <a:pPr>
              <a:lnSpc>
                <a:spcPct val="150000"/>
              </a:lnSpc>
            </a:pPr>
            <a:r>
              <a:rPr lang="en-US" sz="1800" b="1" i="1" dirty="0">
                <a:solidFill>
                  <a:srgbClr val="0071C9"/>
                </a:solidFill>
                <a:effectLst/>
                <a:latin typeface="EastmanGrotesque-BoldItalic"/>
              </a:rPr>
              <a:t>The columns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DistanceFromHome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PercentSalaryHike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exhibit fewer </a:t>
            </a:r>
            <a:endParaRPr lang="en-US" dirty="0"/>
          </a:p>
          <a:p>
            <a:pPr>
              <a:lnSpc>
                <a:spcPct val="150000"/>
              </a:lnSpc>
            </a:pPr>
            <a:r>
              <a:rPr lang="en-US" sz="1800" b="1" i="1" dirty="0">
                <a:solidFill>
                  <a:srgbClr val="0071C9"/>
                </a:solidFill>
                <a:effectLst/>
                <a:latin typeface="EastmanGrotesque-BoldItalic"/>
              </a:rPr>
              <a:t>outliers compared to the other columns. </a:t>
            </a:r>
            <a:endParaRPr lang="en-IN" dirty="0"/>
          </a:p>
        </p:txBody>
      </p:sp>
    </p:spTree>
    <p:extLst>
      <p:ext uri="{BB962C8B-B14F-4D97-AF65-F5344CB8AC3E}">
        <p14:creationId xmlns:p14="http://schemas.microsoft.com/office/powerpoint/2010/main" val="1915488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37878B-F487-100A-3C68-C058AB741242}"/>
              </a:ext>
            </a:extLst>
          </p:cNvPr>
          <p:cNvPicPr>
            <a:picLocks noChangeAspect="1"/>
          </p:cNvPicPr>
          <p:nvPr/>
        </p:nvPicPr>
        <p:blipFill>
          <a:blip r:embed="rId2"/>
          <a:stretch>
            <a:fillRect/>
          </a:stretch>
        </p:blipFill>
        <p:spPr>
          <a:xfrm>
            <a:off x="577913" y="745587"/>
            <a:ext cx="5518087" cy="5373859"/>
          </a:xfrm>
          <a:prstGeom prst="rect">
            <a:avLst/>
          </a:prstGeom>
        </p:spPr>
      </p:pic>
      <p:sp>
        <p:nvSpPr>
          <p:cNvPr id="5" name="TextBox 4">
            <a:extLst>
              <a:ext uri="{FF2B5EF4-FFF2-40B4-BE49-F238E27FC236}">
                <a16:creationId xmlns:a16="http://schemas.microsoft.com/office/drawing/2014/main" id="{B606BE50-3082-A90D-E863-1A13D440D8ED}"/>
              </a:ext>
            </a:extLst>
          </p:cNvPr>
          <p:cNvSpPr txBox="1"/>
          <p:nvPr/>
        </p:nvSpPr>
        <p:spPr>
          <a:xfrm>
            <a:off x="6344529" y="2077053"/>
            <a:ext cx="6105378" cy="2540696"/>
          </a:xfrm>
          <a:prstGeom prst="rect">
            <a:avLst/>
          </a:prstGeom>
          <a:noFill/>
        </p:spPr>
        <p:txBody>
          <a:bodyPr wrap="square">
            <a:spAutoFit/>
          </a:bodyPr>
          <a:lstStyle/>
          <a:p>
            <a:pPr>
              <a:lnSpc>
                <a:spcPct val="150000"/>
              </a:lnSpc>
            </a:pPr>
            <a:r>
              <a:rPr lang="en-US" sz="1800" b="1" i="1" dirty="0">
                <a:solidFill>
                  <a:srgbClr val="0071C9"/>
                </a:solidFill>
                <a:effectLst/>
                <a:latin typeface="EastmanGrotesque-BoldItalic"/>
              </a:rPr>
              <a:t>It is easily noticeable by seeing the </a:t>
            </a:r>
            <a:endParaRPr lang="en-US" dirty="0"/>
          </a:p>
          <a:p>
            <a:pPr>
              <a:lnSpc>
                <a:spcPct val="150000"/>
              </a:lnSpc>
            </a:pPr>
            <a:r>
              <a:rPr lang="en-US" sz="1800" b="1" i="1" dirty="0">
                <a:solidFill>
                  <a:srgbClr val="0071C9"/>
                </a:solidFill>
                <a:effectLst/>
                <a:latin typeface="EastmanGrotesque-BoldItalic"/>
              </a:rPr>
              <a:t>correlation matrix that many of the </a:t>
            </a:r>
            <a:endParaRPr lang="en-US" dirty="0"/>
          </a:p>
          <a:p>
            <a:pPr>
              <a:lnSpc>
                <a:spcPct val="150000"/>
              </a:lnSpc>
            </a:pPr>
            <a:r>
              <a:rPr lang="en-US" sz="1800" b="1" i="1" dirty="0">
                <a:solidFill>
                  <a:srgbClr val="0071C9"/>
                </a:solidFill>
                <a:effectLst/>
                <a:latin typeface="EastmanGrotesque-BoldItalic"/>
              </a:rPr>
              <a:t>numerical variables are correlated </a:t>
            </a:r>
            <a:endParaRPr lang="en-US" dirty="0"/>
          </a:p>
          <a:p>
            <a:pPr>
              <a:lnSpc>
                <a:spcPct val="150000"/>
              </a:lnSpc>
            </a:pPr>
            <a:r>
              <a:rPr lang="en-US" sz="1800" b="1" i="1" dirty="0">
                <a:solidFill>
                  <a:srgbClr val="0071C9"/>
                </a:solidFill>
                <a:effectLst/>
                <a:latin typeface="EastmanGrotesque-BoldItalic"/>
              </a:rPr>
              <a:t>to each other. </a:t>
            </a:r>
            <a:endParaRPr lang="en-US" dirty="0"/>
          </a:p>
          <a:p>
            <a:pPr>
              <a:lnSpc>
                <a:spcPct val="150000"/>
              </a:lnSpc>
            </a:pPr>
            <a:r>
              <a:rPr lang="en-US" sz="1800" b="1" i="1" dirty="0">
                <a:solidFill>
                  <a:srgbClr val="162F7B"/>
                </a:solidFill>
                <a:effectLst/>
                <a:latin typeface="EastmanGrotesque-BoldItalic"/>
              </a:rPr>
              <a:t>Here exists Multicollinearity </a:t>
            </a:r>
            <a:endParaRPr lang="en-US" dirty="0"/>
          </a:p>
          <a:p>
            <a:pPr>
              <a:lnSpc>
                <a:spcPct val="150000"/>
              </a:lnSpc>
            </a:pPr>
            <a:r>
              <a:rPr lang="en-US" sz="1800" b="1" i="1" dirty="0">
                <a:solidFill>
                  <a:srgbClr val="162F7B"/>
                </a:solidFill>
                <a:effectLst/>
                <a:latin typeface="EastmanGrotesque-BoldItalic"/>
              </a:rPr>
              <a:t>among the variables.</a:t>
            </a:r>
            <a:endParaRPr lang="en-IN" dirty="0"/>
          </a:p>
        </p:txBody>
      </p:sp>
      <p:sp>
        <p:nvSpPr>
          <p:cNvPr id="7" name="TextBox 6">
            <a:extLst>
              <a:ext uri="{FF2B5EF4-FFF2-40B4-BE49-F238E27FC236}">
                <a16:creationId xmlns:a16="http://schemas.microsoft.com/office/drawing/2014/main" id="{0D543253-2E21-3D0A-6D32-EA1E85C616E1}"/>
              </a:ext>
            </a:extLst>
          </p:cNvPr>
          <p:cNvSpPr txBox="1"/>
          <p:nvPr/>
        </p:nvSpPr>
        <p:spPr>
          <a:xfrm>
            <a:off x="577913" y="181094"/>
            <a:ext cx="6224954" cy="369332"/>
          </a:xfrm>
          <a:prstGeom prst="rect">
            <a:avLst/>
          </a:prstGeom>
          <a:noFill/>
        </p:spPr>
        <p:txBody>
          <a:bodyPr wrap="square">
            <a:spAutoFit/>
          </a:bodyPr>
          <a:lstStyle/>
          <a:p>
            <a:r>
              <a:rPr lang="en-IN" sz="1800" b="1" dirty="0">
                <a:effectLst/>
                <a:latin typeface="LeagueSpartan-Bold"/>
              </a:rPr>
              <a:t>Correlation Among Numerical Variables </a:t>
            </a:r>
            <a:endParaRPr lang="en-IN" dirty="0"/>
          </a:p>
        </p:txBody>
      </p:sp>
    </p:spTree>
    <p:extLst>
      <p:ext uri="{BB962C8B-B14F-4D97-AF65-F5344CB8AC3E}">
        <p14:creationId xmlns:p14="http://schemas.microsoft.com/office/powerpoint/2010/main" val="39973603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F34FD7-2103-713C-7F8B-E32493246A77}"/>
              </a:ext>
            </a:extLst>
          </p:cNvPr>
          <p:cNvSpPr txBox="1"/>
          <p:nvPr/>
        </p:nvSpPr>
        <p:spPr>
          <a:xfrm>
            <a:off x="450166" y="231641"/>
            <a:ext cx="8707901" cy="5356851"/>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There's a remarkably strong positive correlation </a:t>
            </a:r>
            <a:r>
              <a:rPr lang="en-US" sz="1800" b="1" i="1" dirty="0">
                <a:solidFill>
                  <a:srgbClr val="162F7B"/>
                </a:solidFill>
                <a:effectLst/>
                <a:latin typeface="EastmanGrotesque-BoldItalic"/>
              </a:rPr>
              <a:t>(0.68) </a:t>
            </a:r>
            <a:r>
              <a:rPr lang="en-US" sz="1800" b="1" i="1" dirty="0">
                <a:solidFill>
                  <a:srgbClr val="0071C9"/>
                </a:solidFill>
                <a:effectLst/>
                <a:latin typeface="EastmanGrotesque-BoldItalic"/>
              </a:rPr>
              <a:t>between </a:t>
            </a:r>
            <a:r>
              <a:rPr lang="en-US" sz="1800" b="1" i="1" dirty="0">
                <a:solidFill>
                  <a:srgbClr val="162F7B"/>
                </a:solidFill>
                <a:effectLst/>
                <a:latin typeface="EastmanGrotesque-BoldItalic"/>
              </a:rPr>
              <a:t>"Age" </a:t>
            </a:r>
            <a:r>
              <a:rPr lang="en-US" sz="1800" b="1" i="1" dirty="0">
                <a:solidFill>
                  <a:srgbClr val="0071C9"/>
                </a:solidFill>
                <a:effectLst/>
                <a:latin typeface="EastmanGrotesque-BoldItalic"/>
              </a:rPr>
              <a:t>and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TotalWorkingYears</a:t>
            </a:r>
            <a:r>
              <a:rPr lang="en-US" sz="1800" b="1" i="1" dirty="0">
                <a:solidFill>
                  <a:srgbClr val="162F7B"/>
                </a:solidFill>
                <a:effectLst/>
                <a:latin typeface="EastmanGrotesque-BoldItalic"/>
              </a:rPr>
              <a:t>"</a:t>
            </a:r>
            <a:r>
              <a:rPr lang="en-US" sz="1800" b="1" i="1" dirty="0">
                <a:solidFill>
                  <a:srgbClr val="0071C9"/>
                </a:solidFill>
                <a:effectLst/>
                <a:latin typeface="EastmanGrotesque-BoldItalic"/>
              </a:rPr>
              <a:t>. This signifies that as people age, they tend to </a:t>
            </a:r>
            <a:endParaRPr lang="en-US" dirty="0"/>
          </a:p>
          <a:p>
            <a:pPr>
              <a:lnSpc>
                <a:spcPct val="150000"/>
              </a:lnSpc>
            </a:pPr>
            <a:r>
              <a:rPr lang="en-US" sz="1800" b="1" i="1" dirty="0">
                <a:solidFill>
                  <a:srgbClr val="0071C9"/>
                </a:solidFill>
                <a:effectLst/>
                <a:latin typeface="EastmanGrotesque-BoldItalic"/>
              </a:rPr>
              <a:t>accumulate more years of work </a:t>
            </a:r>
            <a:r>
              <a:rPr lang="en-US" sz="1800" b="1" i="1" dirty="0" err="1">
                <a:solidFill>
                  <a:srgbClr val="0071C9"/>
                </a:solidFill>
                <a:effectLst/>
                <a:latin typeface="EastmanGrotesque-BoldItalic"/>
              </a:rPr>
              <a:t>experience.</a:t>
            </a:r>
            <a:r>
              <a:rPr lang="en-US" sz="1800" b="1" i="1" dirty="0" err="1">
                <a:solidFill>
                  <a:srgbClr val="162F7B"/>
                </a:solidFill>
                <a:effectLst/>
                <a:latin typeface="EastmanGrotesque-BoldItalic"/>
              </a:rPr>
              <a:t>"Age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also shows a positive </a:t>
            </a:r>
            <a:endParaRPr lang="en-US" dirty="0"/>
          </a:p>
          <a:p>
            <a:pPr>
              <a:lnSpc>
                <a:spcPct val="150000"/>
              </a:lnSpc>
            </a:pPr>
            <a:r>
              <a:rPr lang="en-US" sz="1800" b="1" i="1" dirty="0">
                <a:solidFill>
                  <a:srgbClr val="0071C9"/>
                </a:solidFill>
                <a:effectLst/>
                <a:latin typeface="EastmanGrotesque-BoldItalic"/>
              </a:rPr>
              <a:t>correlation with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MonthlyIncome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 though not quite as strong </a:t>
            </a:r>
            <a:endParaRPr lang="en-US" dirty="0"/>
          </a:p>
          <a:p>
            <a:pPr>
              <a:lnSpc>
                <a:spcPct val="150000"/>
              </a:lnSpc>
            </a:pPr>
            <a:r>
              <a:rPr lang="en-US" sz="1800" b="1" i="1" dirty="0">
                <a:solidFill>
                  <a:srgbClr val="162F7B"/>
                </a:solidFill>
                <a:effectLst/>
                <a:latin typeface="EastmanGrotesque-BoldItalic"/>
              </a:rPr>
              <a:t>(0.50)</a:t>
            </a:r>
            <a:r>
              <a:rPr lang="en-US" sz="1800" b="1" i="1" dirty="0">
                <a:solidFill>
                  <a:srgbClr val="0071C9"/>
                </a:solidFill>
                <a:effectLst/>
                <a:latin typeface="EastmanGrotesque-BoldItalic"/>
              </a:rPr>
              <a:t>.Additionally, there are positive correlations between "</a:t>
            </a:r>
            <a:r>
              <a:rPr lang="en-US" sz="1800" b="1" i="1" dirty="0" err="1">
                <a:solidFill>
                  <a:srgbClr val="0071C9"/>
                </a:solidFill>
                <a:effectLst/>
                <a:latin typeface="EastmanGrotesque-BoldItalic"/>
              </a:rPr>
              <a:t>Age"and</a:t>
            </a:r>
            <a:r>
              <a:rPr lang="en-US" sz="1800" b="1" i="1" dirty="0">
                <a:solidFill>
                  <a:srgbClr val="0071C9"/>
                </a:solidFill>
                <a:effectLst/>
                <a:latin typeface="EastmanGrotesque-BoldItalic"/>
              </a:rPr>
              <a:t> the </a:t>
            </a:r>
            <a:endParaRPr lang="en-US" dirty="0"/>
          </a:p>
          <a:p>
            <a:pPr>
              <a:lnSpc>
                <a:spcPct val="150000"/>
              </a:lnSpc>
            </a:pPr>
            <a:r>
              <a:rPr lang="en-US" sz="1800" b="1" i="1" dirty="0">
                <a:solidFill>
                  <a:srgbClr val="0071C9"/>
                </a:solidFill>
                <a:effectLst/>
                <a:latin typeface="EastmanGrotesque-BoldItalic"/>
              </a:rPr>
              <a:t>number of companies worked at </a:t>
            </a:r>
            <a:r>
              <a:rPr lang="en-US" sz="1800" b="1" i="1" dirty="0">
                <a:solidFill>
                  <a:srgbClr val="162F7B"/>
                </a:solidFill>
                <a:effectLst/>
                <a:latin typeface="EastmanGrotesque-BoldItalic"/>
              </a:rPr>
              <a:t>(0.30) </a:t>
            </a:r>
            <a:r>
              <a:rPr lang="en-US" sz="1800" b="1" i="1" dirty="0">
                <a:solidFill>
                  <a:srgbClr val="0071C9"/>
                </a:solidFill>
                <a:effectLst/>
                <a:latin typeface="EastmanGrotesque-BoldItalic"/>
              </a:rPr>
              <a:t>and "</a:t>
            </a:r>
            <a:r>
              <a:rPr lang="en-US" sz="1800" b="1" i="1" dirty="0" err="1">
                <a:solidFill>
                  <a:srgbClr val="0071C9"/>
                </a:solidFill>
                <a:effectLst/>
                <a:latin typeface="EastmanGrotesque-BoldItalic"/>
              </a:rPr>
              <a:t>YearsAtCompany</a:t>
            </a:r>
            <a:r>
              <a:rPr lang="en-US" sz="1800" b="1" i="1" dirty="0">
                <a:solidFill>
                  <a:srgbClr val="0071C9"/>
                </a:solidFill>
                <a:effectLst/>
                <a:latin typeface="EastmanGrotesque-BoldItalic"/>
              </a:rPr>
              <a:t>" </a:t>
            </a:r>
            <a:r>
              <a:rPr lang="en-US" sz="1800" b="1" i="1" dirty="0">
                <a:solidFill>
                  <a:srgbClr val="162F7B"/>
                </a:solidFill>
                <a:effectLst/>
                <a:latin typeface="EastmanGrotesque-BoldItalic"/>
              </a:rPr>
              <a:t>(0.31)</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There is a strong positive correlation </a:t>
            </a:r>
            <a:r>
              <a:rPr lang="en-US" sz="1800" b="1" i="1" dirty="0">
                <a:solidFill>
                  <a:srgbClr val="162F7B"/>
                </a:solidFill>
                <a:effectLst/>
                <a:latin typeface="EastmanGrotesque-BoldItalic"/>
              </a:rPr>
              <a:t>(0.77) </a:t>
            </a:r>
            <a:r>
              <a:rPr lang="en-US" sz="1800" b="1" i="1" dirty="0">
                <a:solidFill>
                  <a:srgbClr val="0071C9"/>
                </a:solidFill>
                <a:effectLst/>
                <a:latin typeface="EastmanGrotesque-BoldItalic"/>
              </a:rPr>
              <a:t>between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MonthlyIncome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TotalWorkingYears</a:t>
            </a:r>
            <a:r>
              <a:rPr lang="en-US" sz="1800" b="1" i="1" dirty="0">
                <a:solidFill>
                  <a:srgbClr val="162F7B"/>
                </a:solidFill>
                <a:effectLst/>
                <a:latin typeface="EastmanGrotesque-BoldItalic"/>
              </a:rPr>
              <a:t>"</a:t>
            </a:r>
            <a:r>
              <a:rPr lang="en-US" sz="1800" b="1" i="1" dirty="0">
                <a:solidFill>
                  <a:srgbClr val="0071C9"/>
                </a:solidFill>
                <a:effectLst/>
                <a:latin typeface="EastmanGrotesque-BoldItalic"/>
              </a:rPr>
              <a:t>. This means that people with more work experience </a:t>
            </a:r>
            <a:endParaRPr lang="en-US" dirty="0"/>
          </a:p>
          <a:p>
            <a:pPr>
              <a:lnSpc>
                <a:spcPct val="150000"/>
              </a:lnSpc>
            </a:pPr>
            <a:r>
              <a:rPr lang="en-US" sz="1800" b="1" i="1" dirty="0">
                <a:solidFill>
                  <a:srgbClr val="0071C9"/>
                </a:solidFill>
                <a:effectLst/>
                <a:latin typeface="EastmanGrotesque-BoldItalic"/>
              </a:rPr>
              <a:t>tend to earn higher monthly incomes. This is followed by "</a:t>
            </a:r>
            <a:r>
              <a:rPr lang="en-US" sz="1800" b="1" i="1" dirty="0" err="1">
                <a:solidFill>
                  <a:srgbClr val="0071C9"/>
                </a:solidFill>
                <a:effectLst/>
                <a:latin typeface="EastmanGrotesque-BoldItalic"/>
              </a:rPr>
              <a:t>MonthlyIncome</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YearsAtCompany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with a correlation coefficient of </a:t>
            </a:r>
            <a:r>
              <a:rPr lang="en-US" sz="1800" b="1" i="1" dirty="0">
                <a:solidFill>
                  <a:srgbClr val="162F7B"/>
                </a:solidFill>
                <a:effectLst/>
                <a:latin typeface="EastmanGrotesque-BoldItalic"/>
              </a:rPr>
              <a:t>0.51</a:t>
            </a:r>
            <a:r>
              <a:rPr lang="en-US" sz="1800" b="1" i="1" dirty="0">
                <a:solidFill>
                  <a:srgbClr val="0071C9"/>
                </a:solidFill>
                <a:effectLst/>
                <a:latin typeface="EastmanGrotesque-BoldItalic"/>
              </a:rPr>
              <a:t>, and with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at </a:t>
            </a:r>
            <a:r>
              <a:rPr lang="en-US" sz="1800" b="1" i="1" dirty="0">
                <a:solidFill>
                  <a:srgbClr val="162F7B"/>
                </a:solidFill>
                <a:effectLst/>
                <a:latin typeface="EastmanGrotesque-BoldItalic"/>
              </a:rPr>
              <a:t>0.36</a:t>
            </a:r>
            <a:r>
              <a:rPr lang="en-US" sz="1800" b="1" i="1" dirty="0">
                <a:solidFill>
                  <a:srgbClr val="0071C9"/>
                </a:solidFill>
                <a:effectLst/>
                <a:latin typeface="EastmanGrotesque-BoldItalic"/>
              </a:rPr>
              <a:t>, among others.</a:t>
            </a:r>
            <a:endParaRPr lang="en-IN" dirty="0"/>
          </a:p>
        </p:txBody>
      </p:sp>
    </p:spTree>
    <p:extLst>
      <p:ext uri="{BB962C8B-B14F-4D97-AF65-F5344CB8AC3E}">
        <p14:creationId xmlns:p14="http://schemas.microsoft.com/office/powerpoint/2010/main" val="1505322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C86AC5-7D41-3133-7F51-4B05C85D3BF8}"/>
              </a:ext>
            </a:extLst>
          </p:cNvPr>
          <p:cNvSpPr txBox="1"/>
          <p:nvPr/>
        </p:nvSpPr>
        <p:spPr>
          <a:xfrm>
            <a:off x="365760" y="295422"/>
            <a:ext cx="8792307" cy="5864682"/>
          </a:xfrm>
          <a:prstGeom prst="rect">
            <a:avLst/>
          </a:prstGeom>
          <a:noFill/>
        </p:spPr>
        <p:txBody>
          <a:bodyPr wrap="square">
            <a:spAutoFit/>
          </a:bodyPr>
          <a:lstStyle/>
          <a:p>
            <a:pPr>
              <a:lnSpc>
                <a:spcPct val="150000"/>
              </a:lnSpc>
            </a:pPr>
            <a:r>
              <a:rPr lang="en-US" sz="36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The correlation coefficient between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TotalWorkingYears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YearsAtCompany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is a </a:t>
            </a:r>
            <a:endParaRPr lang="en-US" dirty="0"/>
          </a:p>
          <a:p>
            <a:pPr>
              <a:lnSpc>
                <a:spcPct val="150000"/>
              </a:lnSpc>
            </a:pPr>
            <a:r>
              <a:rPr lang="en-US" sz="1800" b="1" i="1" dirty="0">
                <a:solidFill>
                  <a:srgbClr val="0071C9"/>
                </a:solidFill>
                <a:effectLst/>
                <a:latin typeface="EastmanGrotesque-BoldItalic"/>
              </a:rPr>
              <a:t>substantial </a:t>
            </a:r>
            <a:r>
              <a:rPr lang="en-US" sz="1800" b="1" i="1" dirty="0">
                <a:solidFill>
                  <a:srgbClr val="162F7B"/>
                </a:solidFill>
                <a:effectLst/>
                <a:latin typeface="EastmanGrotesque-BoldItalic"/>
              </a:rPr>
              <a:t>0.63</a:t>
            </a:r>
            <a:r>
              <a:rPr lang="en-US" sz="1800" b="1" i="1" dirty="0">
                <a:solidFill>
                  <a:srgbClr val="0071C9"/>
                </a:solidFill>
                <a:effectLst/>
                <a:latin typeface="EastmanGrotesque-BoldItalic"/>
              </a:rPr>
              <a:t>, indicating a strong positive relationship. In simpler terms, people with </a:t>
            </a:r>
            <a:endParaRPr lang="en-US" dirty="0"/>
          </a:p>
          <a:p>
            <a:pPr>
              <a:lnSpc>
                <a:spcPct val="150000"/>
              </a:lnSpc>
            </a:pPr>
            <a:r>
              <a:rPr lang="en-US" sz="1800" b="1" i="1" dirty="0">
                <a:solidFill>
                  <a:srgbClr val="0071C9"/>
                </a:solidFill>
                <a:effectLst/>
                <a:latin typeface="EastmanGrotesque-BoldItalic"/>
              </a:rPr>
              <a:t>more total work experience tend to have longer tenures at their current companies. </a:t>
            </a:r>
            <a:endParaRPr lang="en-US" dirty="0"/>
          </a:p>
          <a:p>
            <a:pPr>
              <a:lnSpc>
                <a:spcPct val="150000"/>
              </a:lnSpc>
            </a:pPr>
            <a:r>
              <a:rPr lang="en-US" sz="1800" b="1" i="1" dirty="0">
                <a:solidFill>
                  <a:srgbClr val="0071C9"/>
                </a:solidFill>
                <a:effectLst/>
                <a:latin typeface="EastmanGrotesque-BoldItalic"/>
              </a:rPr>
              <a:t>Additionally,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TotalWorkingYears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shows a strong positive correlation of </a:t>
            </a:r>
            <a:r>
              <a:rPr lang="en-US" sz="1800" b="1" i="1" dirty="0">
                <a:solidFill>
                  <a:srgbClr val="162F7B"/>
                </a:solidFill>
                <a:effectLst/>
                <a:latin typeface="EastmanGrotesque-BoldItalic"/>
              </a:rPr>
              <a:t>0.46 </a:t>
            </a:r>
            <a:r>
              <a:rPr lang="en-US" sz="1800" b="1" i="1" dirty="0">
                <a:solidFill>
                  <a:srgbClr val="0071C9"/>
                </a:solidFill>
                <a:effectLst/>
                <a:latin typeface="EastmanGrotesque-BoldItalic"/>
              </a:rPr>
              <a:t>with both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YearsWithCurrManager</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 and a correlation coefficient of </a:t>
            </a:r>
            <a:r>
              <a:rPr lang="en-US" sz="1800" b="1" i="1" dirty="0">
                <a:solidFill>
                  <a:srgbClr val="162F7B"/>
                </a:solidFill>
                <a:effectLst/>
                <a:latin typeface="EastmanGrotesque-BoldItalic"/>
              </a:rPr>
              <a:t>0.40 </a:t>
            </a:r>
            <a:endParaRPr lang="en-US" dirty="0"/>
          </a:p>
          <a:p>
            <a:pPr>
              <a:lnSpc>
                <a:spcPct val="150000"/>
              </a:lnSpc>
            </a:pPr>
            <a:r>
              <a:rPr lang="en-US" sz="1800" b="1" i="1" dirty="0">
                <a:solidFill>
                  <a:srgbClr val="0071C9"/>
                </a:solidFill>
                <a:effectLst/>
                <a:latin typeface="EastmanGrotesque-BoldItalic"/>
              </a:rPr>
              <a:t>with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YearsSinceLastPromotion</a:t>
            </a:r>
            <a:r>
              <a:rPr lang="en-US" sz="1800" b="1" i="1" dirty="0">
                <a:solidFill>
                  <a:srgbClr val="162F7B"/>
                </a:solidFill>
                <a:effectLst/>
                <a:latin typeface="EastmanGrotesque-BoldItalic"/>
              </a:rPr>
              <a:t>"</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 strongest positive correlation is </a:t>
            </a:r>
            <a:r>
              <a:rPr lang="en-US" sz="1800" b="1" i="1" dirty="0" err="1">
                <a:solidFill>
                  <a:srgbClr val="0071C9"/>
                </a:solidFill>
                <a:effectLst/>
                <a:latin typeface="EastmanGrotesque-BoldItalic"/>
              </a:rPr>
              <a:t>between</a:t>
            </a:r>
            <a:r>
              <a:rPr lang="en-US" sz="1800" b="1" i="1" dirty="0" err="1">
                <a:solidFill>
                  <a:srgbClr val="162F7B"/>
                </a:solidFill>
                <a:effectLst/>
                <a:latin typeface="EastmanGrotesque-BoldItalic"/>
              </a:rPr>
              <a:t>"YearsAtCompany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YearsWithCurrManager</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with the current manager is at a high of </a:t>
            </a:r>
            <a:r>
              <a:rPr lang="en-US" sz="1800" b="1" i="1" dirty="0">
                <a:solidFill>
                  <a:srgbClr val="162F7B"/>
                </a:solidFill>
                <a:effectLst/>
                <a:latin typeface="EastmanGrotesque-BoldItalic"/>
              </a:rPr>
              <a:t>0.77. </a:t>
            </a:r>
            <a:r>
              <a:rPr lang="en-US" sz="1800" b="1" i="1" dirty="0">
                <a:solidFill>
                  <a:srgbClr val="0071C9"/>
                </a:solidFill>
                <a:effectLst/>
                <a:latin typeface="EastmanGrotesque-BoldItalic"/>
              </a:rPr>
              <a:t>This is closely </a:t>
            </a:r>
            <a:endParaRPr lang="en-US" dirty="0"/>
          </a:p>
          <a:p>
            <a:pPr>
              <a:lnSpc>
                <a:spcPct val="150000"/>
              </a:lnSpc>
            </a:pPr>
            <a:r>
              <a:rPr lang="en-US" sz="1800" b="1" i="1" dirty="0">
                <a:solidFill>
                  <a:srgbClr val="0071C9"/>
                </a:solidFill>
                <a:effectLst/>
                <a:latin typeface="EastmanGrotesque-BoldItalic"/>
              </a:rPr>
              <a:t>followed by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YearsAtCompany</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is of </a:t>
            </a:r>
            <a:r>
              <a:rPr lang="en-US" sz="1800" b="1" i="1" dirty="0">
                <a:solidFill>
                  <a:srgbClr val="162F7B"/>
                </a:solidFill>
                <a:effectLst/>
                <a:latin typeface="EastmanGrotesque-BoldItalic"/>
              </a:rPr>
              <a:t>0.76</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There is a strong positive correlation </a:t>
            </a:r>
            <a:r>
              <a:rPr lang="en-US" sz="1800" b="1" i="1" dirty="0">
                <a:solidFill>
                  <a:srgbClr val="162F7B"/>
                </a:solidFill>
                <a:effectLst/>
                <a:latin typeface="EastmanGrotesque-BoldItalic"/>
              </a:rPr>
              <a:t>(0.71) </a:t>
            </a:r>
            <a:r>
              <a:rPr lang="en-US" sz="1800" b="1" i="1" dirty="0">
                <a:solidFill>
                  <a:srgbClr val="0071C9"/>
                </a:solidFill>
                <a:effectLst/>
                <a:latin typeface="EastmanGrotesque-BoldItalic"/>
              </a:rPr>
              <a:t>between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YearsWithCurrManager</a:t>
            </a:r>
            <a:r>
              <a:rPr lang="en-US" sz="1800" b="1" i="1" dirty="0">
                <a:solidFill>
                  <a:srgbClr val="162F7B"/>
                </a:solidFill>
                <a:effectLst/>
                <a:latin typeface="EastmanGrotesque-BoldItalic"/>
              </a:rPr>
              <a:t>"</a:t>
            </a:r>
            <a:r>
              <a:rPr lang="en-US" sz="1800" b="1" i="1" dirty="0">
                <a:solidFill>
                  <a:srgbClr val="0071C9"/>
                </a:solidFill>
                <a:effectLst/>
                <a:latin typeface="EastmanGrotesque-BoldItalic"/>
              </a:rPr>
              <a:t>. This indicates a tendency for employees to stay in their current </a:t>
            </a:r>
            <a:endParaRPr lang="en-US" dirty="0"/>
          </a:p>
          <a:p>
            <a:pPr>
              <a:lnSpc>
                <a:spcPct val="150000"/>
              </a:lnSpc>
            </a:pPr>
            <a:r>
              <a:rPr lang="en-US" sz="1800" b="1" i="1" dirty="0">
                <a:solidFill>
                  <a:srgbClr val="0071C9"/>
                </a:solidFill>
                <a:effectLst/>
                <a:latin typeface="EastmanGrotesque-BoldItalic"/>
              </a:rPr>
              <a:t>role for as long as they stay with their current manager. </a:t>
            </a:r>
            <a:endParaRPr lang="en-IN" dirty="0"/>
          </a:p>
        </p:txBody>
      </p:sp>
    </p:spTree>
    <p:extLst>
      <p:ext uri="{BB962C8B-B14F-4D97-AF65-F5344CB8AC3E}">
        <p14:creationId xmlns:p14="http://schemas.microsoft.com/office/powerpoint/2010/main" val="17090835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CB016C-B4C3-D92D-5316-973C2C574DA0}"/>
              </a:ext>
            </a:extLst>
          </p:cNvPr>
          <p:cNvSpPr txBox="1"/>
          <p:nvPr/>
        </p:nvSpPr>
        <p:spPr>
          <a:xfrm>
            <a:off x="225082" y="293636"/>
            <a:ext cx="6105378" cy="369332"/>
          </a:xfrm>
          <a:prstGeom prst="rect">
            <a:avLst/>
          </a:prstGeom>
          <a:noFill/>
        </p:spPr>
        <p:txBody>
          <a:bodyPr wrap="square">
            <a:spAutoFit/>
          </a:bodyPr>
          <a:lstStyle/>
          <a:p>
            <a:r>
              <a:rPr lang="en-US" sz="1800" b="1" dirty="0">
                <a:effectLst/>
                <a:latin typeface="LeagueSpartan-Bold"/>
              </a:rPr>
              <a:t>Correlation Between Numerical Features and Target</a:t>
            </a:r>
            <a:endParaRPr lang="en-IN" dirty="0"/>
          </a:p>
        </p:txBody>
      </p:sp>
      <p:pic>
        <p:nvPicPr>
          <p:cNvPr id="5" name="Picture 4">
            <a:extLst>
              <a:ext uri="{FF2B5EF4-FFF2-40B4-BE49-F238E27FC236}">
                <a16:creationId xmlns:a16="http://schemas.microsoft.com/office/drawing/2014/main" id="{AC96B3C9-B1CB-E923-B87B-D0A1356F02BB}"/>
              </a:ext>
            </a:extLst>
          </p:cNvPr>
          <p:cNvPicPr>
            <a:picLocks noChangeAspect="1"/>
          </p:cNvPicPr>
          <p:nvPr/>
        </p:nvPicPr>
        <p:blipFill>
          <a:blip r:embed="rId2"/>
          <a:stretch>
            <a:fillRect/>
          </a:stretch>
        </p:blipFill>
        <p:spPr>
          <a:xfrm>
            <a:off x="379828" y="914401"/>
            <a:ext cx="8989255" cy="4206239"/>
          </a:xfrm>
          <a:prstGeom prst="rect">
            <a:avLst/>
          </a:prstGeom>
        </p:spPr>
      </p:pic>
    </p:spTree>
    <p:extLst>
      <p:ext uri="{BB962C8B-B14F-4D97-AF65-F5344CB8AC3E}">
        <p14:creationId xmlns:p14="http://schemas.microsoft.com/office/powerpoint/2010/main" val="23669179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0B9FAB-6A8B-CBBE-FF45-26EA14A2DDA3}"/>
              </a:ext>
            </a:extLst>
          </p:cNvPr>
          <p:cNvSpPr txBox="1"/>
          <p:nvPr/>
        </p:nvSpPr>
        <p:spPr>
          <a:xfrm>
            <a:off x="295422" y="309490"/>
            <a:ext cx="8862645" cy="5033686"/>
          </a:xfrm>
          <a:prstGeom prst="rect">
            <a:avLst/>
          </a:prstGeom>
          <a:noFill/>
        </p:spPr>
        <p:txBody>
          <a:bodyPr wrap="square">
            <a:spAutoFit/>
          </a:bodyPr>
          <a:lstStyle/>
          <a:p>
            <a:pPr>
              <a:lnSpc>
                <a:spcPct val="150000"/>
              </a:lnSpc>
            </a:pPr>
            <a:r>
              <a:rPr lang="en-US" sz="3600" b="1" dirty="0">
                <a:solidFill>
                  <a:srgbClr val="162F7B"/>
                </a:solidFill>
                <a:effectLst/>
                <a:latin typeface="LeagueSpartan-Bold"/>
              </a:rPr>
              <a:t>Observations: </a:t>
            </a:r>
            <a:endParaRPr lang="en-US" dirty="0"/>
          </a:p>
          <a:p>
            <a:pPr>
              <a:lnSpc>
                <a:spcPct val="150000"/>
              </a:lnSpc>
            </a:pPr>
            <a:r>
              <a:rPr lang="en-US" sz="1800" b="1" i="1" dirty="0">
                <a:solidFill>
                  <a:srgbClr val="162F7B"/>
                </a:solidFill>
                <a:effectLst/>
                <a:latin typeface="EastmanGrotesque-BoldItalic"/>
              </a:rPr>
              <a:t>Older employees </a:t>
            </a:r>
            <a:r>
              <a:rPr lang="en-US" sz="1800" b="1" i="1" dirty="0">
                <a:solidFill>
                  <a:srgbClr val="0071C9"/>
                </a:solidFill>
                <a:effectLst/>
                <a:latin typeface="EastmanGrotesque-BoldItalic"/>
              </a:rPr>
              <a:t>are less likely to leave the company. </a:t>
            </a:r>
            <a:endParaRPr lang="en-US" dirty="0"/>
          </a:p>
          <a:p>
            <a:pPr>
              <a:lnSpc>
                <a:spcPct val="150000"/>
              </a:lnSpc>
            </a:pPr>
            <a:r>
              <a:rPr lang="en-US" sz="1800" b="1" i="1" dirty="0">
                <a:solidFill>
                  <a:srgbClr val="162F7B"/>
                </a:solidFill>
                <a:effectLst/>
                <a:latin typeface="EastmanGrotesque-BoldItalic"/>
              </a:rPr>
              <a:t>Higher income </a:t>
            </a:r>
            <a:r>
              <a:rPr lang="en-US" sz="1800" b="1" i="1" dirty="0">
                <a:solidFill>
                  <a:srgbClr val="0071C9"/>
                </a:solidFill>
                <a:effectLst/>
                <a:latin typeface="EastmanGrotesque-BoldItalic"/>
              </a:rPr>
              <a:t>correlates with </a:t>
            </a:r>
            <a:r>
              <a:rPr lang="en-US" sz="1800" b="1" i="1" dirty="0">
                <a:solidFill>
                  <a:srgbClr val="162F7B"/>
                </a:solidFill>
                <a:effectLst/>
                <a:latin typeface="EastmanGrotesque-BoldItalic"/>
              </a:rPr>
              <a:t>lower attrition </a:t>
            </a:r>
            <a:r>
              <a:rPr lang="en-US" sz="1800" b="1" i="1" dirty="0">
                <a:solidFill>
                  <a:srgbClr val="0071C9"/>
                </a:solidFill>
                <a:effectLst/>
                <a:latin typeface="EastmanGrotesque-BoldItalic"/>
              </a:rPr>
              <a:t>rates. </a:t>
            </a:r>
            <a:endParaRPr lang="en-US" dirty="0"/>
          </a:p>
          <a:p>
            <a:pPr>
              <a:lnSpc>
                <a:spcPct val="150000"/>
              </a:lnSpc>
            </a:pPr>
            <a:r>
              <a:rPr lang="en-US" sz="1800" b="1" i="1" dirty="0">
                <a:solidFill>
                  <a:srgbClr val="0071C9"/>
                </a:solidFill>
                <a:effectLst/>
                <a:latin typeface="EastmanGrotesque-BoldItalic"/>
              </a:rPr>
              <a:t>Longer total work experience and longer tenure at the current company are </a:t>
            </a:r>
            <a:endParaRPr lang="en-US" dirty="0"/>
          </a:p>
          <a:p>
            <a:pPr>
              <a:lnSpc>
                <a:spcPct val="150000"/>
              </a:lnSpc>
            </a:pPr>
            <a:r>
              <a:rPr lang="en-US" sz="1800" b="1" i="1" dirty="0">
                <a:solidFill>
                  <a:srgbClr val="0071C9"/>
                </a:solidFill>
                <a:effectLst/>
                <a:latin typeface="EastmanGrotesque-BoldItalic"/>
              </a:rPr>
              <a:t>linked to </a:t>
            </a:r>
            <a:r>
              <a:rPr lang="en-US" sz="1800" b="1" i="1" dirty="0">
                <a:solidFill>
                  <a:srgbClr val="162F7B"/>
                </a:solidFill>
                <a:effectLst/>
                <a:latin typeface="EastmanGrotesque-BoldItalic"/>
              </a:rPr>
              <a:t>reduced attrition</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Employees who live farther away from the office may be more likely to </a:t>
            </a:r>
            <a:endParaRPr lang="en-US" dirty="0"/>
          </a:p>
          <a:p>
            <a:pPr>
              <a:lnSpc>
                <a:spcPct val="150000"/>
              </a:lnSpc>
            </a:pPr>
            <a:r>
              <a:rPr lang="en-US" sz="1800" b="1" i="1" dirty="0">
                <a:solidFill>
                  <a:srgbClr val="0071C9"/>
                </a:solidFill>
                <a:effectLst/>
                <a:latin typeface="EastmanGrotesque-BoldItalic"/>
              </a:rPr>
              <a:t>leave. </a:t>
            </a:r>
            <a:endParaRPr lang="en-US" dirty="0"/>
          </a:p>
          <a:p>
            <a:pPr>
              <a:lnSpc>
                <a:spcPct val="150000"/>
              </a:lnSpc>
            </a:pPr>
            <a:r>
              <a:rPr lang="en-US" sz="1800" b="1" i="1" dirty="0">
                <a:solidFill>
                  <a:srgbClr val="0071C9"/>
                </a:solidFill>
                <a:effectLst/>
                <a:latin typeface="EastmanGrotesque-BoldItalic"/>
              </a:rPr>
              <a:t>Those who have </a:t>
            </a:r>
            <a:r>
              <a:rPr lang="en-US" sz="1800" b="1" i="1" dirty="0">
                <a:solidFill>
                  <a:srgbClr val="162F7B"/>
                </a:solidFill>
                <a:effectLst/>
                <a:latin typeface="EastmanGrotesque-BoldItalic"/>
              </a:rPr>
              <a:t>worked at more companies </a:t>
            </a:r>
            <a:r>
              <a:rPr lang="en-US" sz="1800" b="1" i="1" dirty="0">
                <a:solidFill>
                  <a:srgbClr val="0071C9"/>
                </a:solidFill>
                <a:effectLst/>
                <a:latin typeface="EastmanGrotesque-BoldItalic"/>
              </a:rPr>
              <a:t>in the past might be more </a:t>
            </a:r>
            <a:endParaRPr lang="en-US" dirty="0"/>
          </a:p>
          <a:p>
            <a:pPr>
              <a:lnSpc>
                <a:spcPct val="150000"/>
              </a:lnSpc>
            </a:pPr>
            <a:r>
              <a:rPr lang="en-US" sz="1800" b="1" i="1" dirty="0">
                <a:solidFill>
                  <a:srgbClr val="0071C9"/>
                </a:solidFill>
                <a:effectLst/>
                <a:latin typeface="EastmanGrotesque-BoldItalic"/>
              </a:rPr>
              <a:t>inclined to leave. </a:t>
            </a:r>
            <a:endParaRPr lang="en-US" dirty="0"/>
          </a:p>
          <a:p>
            <a:pPr>
              <a:lnSpc>
                <a:spcPct val="150000"/>
              </a:lnSpc>
            </a:pPr>
            <a:r>
              <a:rPr lang="en-US" sz="1800" b="1" i="1" dirty="0">
                <a:solidFill>
                  <a:srgbClr val="162F7B"/>
                </a:solidFill>
                <a:effectLst/>
                <a:latin typeface="EastmanGrotesque-BoldItalic"/>
              </a:rPr>
              <a:t>Shorter durations in the current role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with the current manage</a:t>
            </a:r>
            <a:r>
              <a:rPr lang="en-US" sz="1800" b="1" i="1" dirty="0">
                <a:solidFill>
                  <a:srgbClr val="0071C9"/>
                </a:solidFill>
                <a:effectLst/>
                <a:latin typeface="EastmanGrotesque-BoldItalic"/>
              </a:rPr>
              <a:t>r correlate </a:t>
            </a:r>
            <a:endParaRPr lang="en-US" dirty="0"/>
          </a:p>
          <a:p>
            <a:pPr>
              <a:lnSpc>
                <a:spcPct val="150000"/>
              </a:lnSpc>
            </a:pPr>
            <a:r>
              <a:rPr lang="en-US" sz="1800" b="1" i="1" dirty="0">
                <a:solidFill>
                  <a:srgbClr val="0071C9"/>
                </a:solidFill>
                <a:effectLst/>
                <a:latin typeface="EastmanGrotesque-BoldItalic"/>
              </a:rPr>
              <a:t>with higher attrition rates.</a:t>
            </a:r>
            <a:endParaRPr lang="en-IN" dirty="0"/>
          </a:p>
        </p:txBody>
      </p:sp>
    </p:spTree>
    <p:extLst>
      <p:ext uri="{BB962C8B-B14F-4D97-AF65-F5344CB8AC3E}">
        <p14:creationId xmlns:p14="http://schemas.microsoft.com/office/powerpoint/2010/main" val="1993348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553132-E065-588A-9098-B1E8955AC69F}"/>
              </a:ext>
            </a:extLst>
          </p:cNvPr>
          <p:cNvSpPr txBox="1"/>
          <p:nvPr/>
        </p:nvSpPr>
        <p:spPr>
          <a:xfrm>
            <a:off x="196947" y="321771"/>
            <a:ext cx="6105378" cy="369332"/>
          </a:xfrm>
          <a:prstGeom prst="rect">
            <a:avLst/>
          </a:prstGeom>
          <a:noFill/>
        </p:spPr>
        <p:txBody>
          <a:bodyPr wrap="square">
            <a:spAutoFit/>
          </a:bodyPr>
          <a:lstStyle/>
          <a:p>
            <a:r>
              <a:rPr lang="en-US" sz="1800" b="1" dirty="0">
                <a:effectLst/>
                <a:latin typeface="LeagueSpartan-Bold"/>
              </a:rPr>
              <a:t>Correlation Between Categorical Features and Target </a:t>
            </a:r>
            <a:endParaRPr lang="en-IN" dirty="0"/>
          </a:p>
        </p:txBody>
      </p:sp>
      <p:pic>
        <p:nvPicPr>
          <p:cNvPr id="5" name="Picture 4">
            <a:extLst>
              <a:ext uri="{FF2B5EF4-FFF2-40B4-BE49-F238E27FC236}">
                <a16:creationId xmlns:a16="http://schemas.microsoft.com/office/drawing/2014/main" id="{5BC7C11B-CAC4-B3F6-8EF2-B9BF9C565845}"/>
              </a:ext>
            </a:extLst>
          </p:cNvPr>
          <p:cNvPicPr>
            <a:picLocks noChangeAspect="1"/>
          </p:cNvPicPr>
          <p:nvPr/>
        </p:nvPicPr>
        <p:blipFill>
          <a:blip r:embed="rId2"/>
          <a:stretch>
            <a:fillRect/>
          </a:stretch>
        </p:blipFill>
        <p:spPr>
          <a:xfrm>
            <a:off x="295422" y="1553836"/>
            <a:ext cx="9186203" cy="3750328"/>
          </a:xfrm>
          <a:prstGeom prst="rect">
            <a:avLst/>
          </a:prstGeom>
        </p:spPr>
      </p:pic>
    </p:spTree>
    <p:extLst>
      <p:ext uri="{BB962C8B-B14F-4D97-AF65-F5344CB8AC3E}">
        <p14:creationId xmlns:p14="http://schemas.microsoft.com/office/powerpoint/2010/main" val="21844193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85432D-5F9B-DA40-595A-31B512EEAB13}"/>
              </a:ext>
            </a:extLst>
          </p:cNvPr>
          <p:cNvSpPr txBox="1"/>
          <p:nvPr/>
        </p:nvSpPr>
        <p:spPr>
          <a:xfrm>
            <a:off x="379828" y="182881"/>
            <a:ext cx="9594166" cy="5649239"/>
          </a:xfrm>
          <a:prstGeom prst="rect">
            <a:avLst/>
          </a:prstGeom>
          <a:noFill/>
        </p:spPr>
        <p:txBody>
          <a:bodyPr wrap="square">
            <a:spAutoFit/>
          </a:bodyPr>
          <a:lstStyle/>
          <a:p>
            <a:r>
              <a:rPr lang="en-US" sz="4000" b="1" dirty="0">
                <a:solidFill>
                  <a:srgbClr val="162F7B"/>
                </a:solidFill>
                <a:effectLst/>
                <a:latin typeface="LeagueSpartan-Bold"/>
              </a:rPr>
              <a:t>Observations: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OverTime</a:t>
            </a:r>
            <a:r>
              <a:rPr lang="en-US" sz="1800" b="1" i="1" dirty="0">
                <a:solidFill>
                  <a:srgbClr val="162F7B"/>
                </a:solidFill>
                <a:effectLst/>
                <a:latin typeface="EastmanGrotesque-BoldItalic"/>
              </a:rPr>
              <a:t>" (87.56): </a:t>
            </a:r>
            <a:r>
              <a:rPr lang="en-US" sz="1800" b="1" i="1" dirty="0">
                <a:solidFill>
                  <a:srgbClr val="0071C9"/>
                </a:solidFill>
                <a:effectLst/>
                <a:latin typeface="EastmanGrotesque-BoldItalic"/>
              </a:rPr>
              <a:t>Working extra hours significantly increases the chance of employees leaving </a:t>
            </a:r>
            <a:endParaRPr lang="en-US" dirty="0"/>
          </a:p>
          <a:p>
            <a:pPr>
              <a:lnSpc>
                <a:spcPct val="150000"/>
              </a:lnSpc>
            </a:pPr>
            <a:r>
              <a:rPr lang="en-US" sz="1800" b="1" i="1" dirty="0">
                <a:solidFill>
                  <a:srgbClr val="0071C9"/>
                </a:solidFill>
                <a:effectLst/>
                <a:latin typeface="EastmanGrotesque-BoldItalic"/>
              </a:rPr>
              <a:t>the company.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JobRole</a:t>
            </a:r>
            <a:r>
              <a:rPr lang="en-US" sz="1800" b="1" i="1" dirty="0">
                <a:solidFill>
                  <a:srgbClr val="162F7B"/>
                </a:solidFill>
                <a:effectLst/>
                <a:latin typeface="EastmanGrotesque-BoldItalic"/>
              </a:rPr>
              <a:t>" (86.19): </a:t>
            </a:r>
            <a:r>
              <a:rPr lang="en-US" sz="1800" b="1" i="1" dirty="0">
                <a:solidFill>
                  <a:srgbClr val="0071C9"/>
                </a:solidFill>
                <a:effectLst/>
                <a:latin typeface="EastmanGrotesque-BoldItalic"/>
              </a:rPr>
              <a:t>Certain job roles have a strong association with employees leaving, possibly </a:t>
            </a:r>
            <a:endParaRPr lang="en-US" dirty="0"/>
          </a:p>
          <a:p>
            <a:pPr>
              <a:lnSpc>
                <a:spcPct val="150000"/>
              </a:lnSpc>
            </a:pPr>
            <a:r>
              <a:rPr lang="en-US" sz="1800" b="1" i="1" dirty="0">
                <a:solidFill>
                  <a:srgbClr val="0071C9"/>
                </a:solidFill>
                <a:effectLst/>
                <a:latin typeface="EastmanGrotesque-BoldItalic"/>
              </a:rPr>
              <a:t>because of differences in workload or job satisfaction.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JobLevel</a:t>
            </a:r>
            <a:r>
              <a:rPr lang="en-US" sz="1800" b="1" i="1" dirty="0">
                <a:solidFill>
                  <a:srgbClr val="162F7B"/>
                </a:solidFill>
                <a:effectLst/>
                <a:latin typeface="EastmanGrotesque-BoldItalic"/>
              </a:rPr>
              <a:t>" (72.53): </a:t>
            </a:r>
            <a:r>
              <a:rPr lang="en-US" sz="1800" b="1" i="1" dirty="0">
                <a:solidFill>
                  <a:srgbClr val="0071C9"/>
                </a:solidFill>
                <a:effectLst/>
                <a:latin typeface="EastmanGrotesque-BoldItalic"/>
              </a:rPr>
              <a:t>The level of a person's job affects the likelihood of them leaving. Higher or </a:t>
            </a:r>
            <a:endParaRPr lang="en-US" dirty="0"/>
          </a:p>
          <a:p>
            <a:pPr>
              <a:lnSpc>
                <a:spcPct val="150000"/>
              </a:lnSpc>
            </a:pPr>
            <a:r>
              <a:rPr lang="en-US" sz="1800" b="1" i="1" dirty="0">
                <a:solidFill>
                  <a:srgbClr val="0071C9"/>
                </a:solidFill>
                <a:effectLst/>
                <a:latin typeface="EastmanGrotesque-BoldItalic"/>
              </a:rPr>
              <a:t>lower job levels may influence this.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StockOptionLevel</a:t>
            </a:r>
            <a:r>
              <a:rPr lang="en-US" sz="1800" b="1" i="1" dirty="0">
                <a:solidFill>
                  <a:srgbClr val="162F7B"/>
                </a:solidFill>
                <a:effectLst/>
                <a:latin typeface="EastmanGrotesque-BoldItalic"/>
              </a:rPr>
              <a:t>" (60.60): </a:t>
            </a:r>
            <a:r>
              <a:rPr lang="en-US" sz="1800" b="1" i="1" dirty="0">
                <a:solidFill>
                  <a:srgbClr val="0071C9"/>
                </a:solidFill>
                <a:effectLst/>
                <a:latin typeface="EastmanGrotesque-BoldItalic"/>
              </a:rPr>
              <a:t>The number of stock options given to employees has some impact on </a:t>
            </a:r>
            <a:endParaRPr lang="en-US" dirty="0"/>
          </a:p>
          <a:p>
            <a:pPr>
              <a:lnSpc>
                <a:spcPct val="150000"/>
              </a:lnSpc>
            </a:pPr>
            <a:r>
              <a:rPr lang="en-US" sz="1800" b="1" i="1" dirty="0">
                <a:solidFill>
                  <a:srgbClr val="0071C9"/>
                </a:solidFill>
                <a:effectLst/>
                <a:latin typeface="EastmanGrotesque-BoldItalic"/>
              </a:rPr>
              <a:t>whether they stay or leave, although it's not as strong as other factors. </a:t>
            </a:r>
            <a:endParaRPr lang="en-US" dirty="0"/>
          </a:p>
          <a:p>
            <a:pPr>
              <a:lnSpc>
                <a:spcPct val="150000"/>
              </a:lnSpc>
            </a:pP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MaritalStatus</a:t>
            </a:r>
            <a:r>
              <a:rPr lang="en-US" sz="1800" b="1" i="1" dirty="0">
                <a:solidFill>
                  <a:srgbClr val="162F7B"/>
                </a:solidFill>
                <a:effectLst/>
                <a:latin typeface="EastmanGrotesque-BoldItalic"/>
              </a:rPr>
              <a:t>" (46.16): </a:t>
            </a:r>
            <a:r>
              <a:rPr lang="en-US" sz="1800" b="1" i="1" dirty="0">
                <a:solidFill>
                  <a:srgbClr val="0071C9"/>
                </a:solidFill>
                <a:effectLst/>
                <a:latin typeface="EastmanGrotesque-BoldItalic"/>
              </a:rPr>
              <a:t>Whether someone is married or not slightly affects their likelihood of </a:t>
            </a:r>
            <a:endParaRPr lang="en-US" dirty="0"/>
          </a:p>
          <a:p>
            <a:pPr>
              <a:lnSpc>
                <a:spcPct val="150000"/>
              </a:lnSpc>
            </a:pPr>
            <a:r>
              <a:rPr lang="en-US" sz="1800" b="1" i="1" dirty="0">
                <a:solidFill>
                  <a:srgbClr val="0071C9"/>
                </a:solidFill>
                <a:effectLst/>
                <a:latin typeface="EastmanGrotesque-BoldItalic"/>
              </a:rPr>
              <a:t>leaving their job, but it's not as significant as other factors. </a:t>
            </a:r>
            <a:endParaRPr lang="en-US" dirty="0"/>
          </a:p>
          <a:p>
            <a:pPr>
              <a:lnSpc>
                <a:spcPct val="150000"/>
              </a:lnSpc>
            </a:pPr>
            <a:r>
              <a:rPr lang="en-US" sz="1800" b="1" i="1" dirty="0">
                <a:solidFill>
                  <a:srgbClr val="0071C9"/>
                </a:solidFill>
                <a:effectLst/>
                <a:latin typeface="EastmanGrotesque-BoldItalic"/>
              </a:rPr>
              <a:t>`Meanwhile, the variables </a:t>
            </a:r>
            <a:r>
              <a:rPr lang="en-US" sz="1800" b="1" i="1" dirty="0">
                <a:solidFill>
                  <a:srgbClr val="162F7B"/>
                </a:solidFill>
                <a:effectLst/>
                <a:latin typeface="EastmanGrotesque-BoldItalic"/>
              </a:rPr>
              <a:t>"Over 18, " "Performance Rating" , "Gender, "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"Education" </a:t>
            </a:r>
            <a:endParaRPr lang="en-US" dirty="0"/>
          </a:p>
          <a:p>
            <a:pPr>
              <a:lnSpc>
                <a:spcPct val="150000"/>
              </a:lnSpc>
            </a:pPr>
            <a:r>
              <a:rPr lang="en-US" sz="1800" b="1" i="1" dirty="0">
                <a:solidFill>
                  <a:srgbClr val="0071C9"/>
                </a:solidFill>
                <a:effectLst/>
                <a:latin typeface="EastmanGrotesque-BoldItalic"/>
              </a:rPr>
              <a:t>exhibit weaker correlations with the target.`</a:t>
            </a:r>
            <a:endParaRPr lang="en-IN" dirty="0"/>
          </a:p>
        </p:txBody>
      </p:sp>
    </p:spTree>
    <p:extLst>
      <p:ext uri="{BB962C8B-B14F-4D97-AF65-F5344CB8AC3E}">
        <p14:creationId xmlns:p14="http://schemas.microsoft.com/office/powerpoint/2010/main" val="1873807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E7A34F-A9C3-61D5-6992-09512DF3CEB6}"/>
              </a:ext>
            </a:extLst>
          </p:cNvPr>
          <p:cNvSpPr txBox="1"/>
          <p:nvPr/>
        </p:nvSpPr>
        <p:spPr>
          <a:xfrm>
            <a:off x="3080825" y="2855742"/>
            <a:ext cx="6077242" cy="707886"/>
          </a:xfrm>
          <a:prstGeom prst="rect">
            <a:avLst/>
          </a:prstGeom>
          <a:noFill/>
        </p:spPr>
        <p:txBody>
          <a:bodyPr wrap="square">
            <a:spAutoFit/>
          </a:bodyPr>
          <a:lstStyle/>
          <a:p>
            <a:r>
              <a:rPr lang="en-IN" sz="4000" b="1" dirty="0">
                <a:effectLst/>
                <a:latin typeface="Edmund-Texture"/>
              </a:rPr>
              <a:t>MACHINE LEARNING</a:t>
            </a:r>
            <a:endParaRPr lang="en-IN" sz="4000" b="1" dirty="0"/>
          </a:p>
        </p:txBody>
      </p:sp>
    </p:spTree>
    <p:extLst>
      <p:ext uri="{BB962C8B-B14F-4D97-AF65-F5344CB8AC3E}">
        <p14:creationId xmlns:p14="http://schemas.microsoft.com/office/powerpoint/2010/main" val="1074240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317DAE-B1DA-7725-7EE0-3B7AED11AFAB}"/>
              </a:ext>
            </a:extLst>
          </p:cNvPr>
          <p:cNvSpPr txBox="1"/>
          <p:nvPr/>
        </p:nvSpPr>
        <p:spPr>
          <a:xfrm>
            <a:off x="436099" y="785639"/>
            <a:ext cx="8693834" cy="3631763"/>
          </a:xfrm>
          <a:prstGeom prst="rect">
            <a:avLst/>
          </a:prstGeom>
          <a:noFill/>
        </p:spPr>
        <p:txBody>
          <a:bodyPr wrap="square">
            <a:spAutoFit/>
          </a:bodyPr>
          <a:lstStyle/>
          <a:p>
            <a:r>
              <a:rPr lang="en-US" sz="3200" b="1" dirty="0">
                <a:solidFill>
                  <a:srgbClr val="162F7B"/>
                </a:solidFill>
                <a:effectLst/>
                <a:latin typeface="EastmanGrotesque-Bold"/>
              </a:rPr>
              <a:t>What is Employee Attrition? </a:t>
            </a:r>
            <a:endParaRPr lang="en-US" dirty="0"/>
          </a:p>
          <a:p>
            <a:r>
              <a:rPr lang="en-US" sz="1800" b="1" i="1" dirty="0">
                <a:solidFill>
                  <a:srgbClr val="162F7B"/>
                </a:solidFill>
                <a:effectLst/>
                <a:latin typeface="EastmanGrotesque-BoldItalic"/>
              </a:rPr>
              <a:t>Employee Attrition </a:t>
            </a:r>
            <a:r>
              <a:rPr lang="en-US" sz="1800" b="1" i="1" dirty="0">
                <a:solidFill>
                  <a:srgbClr val="0071C9"/>
                </a:solidFill>
                <a:effectLst/>
                <a:latin typeface="EastmanGrotesque-BoldItalic"/>
              </a:rPr>
              <a:t>refers to the natural process of </a:t>
            </a:r>
            <a:r>
              <a:rPr lang="en-US" sz="1800" b="1" i="1" dirty="0">
                <a:solidFill>
                  <a:srgbClr val="162F7B"/>
                </a:solidFill>
                <a:effectLst/>
                <a:latin typeface="EastmanGrotesque-BoldItalic"/>
              </a:rPr>
              <a:t>employees leaving a company </a:t>
            </a:r>
            <a:r>
              <a:rPr lang="en-US" sz="1800" b="1" i="1" dirty="0">
                <a:solidFill>
                  <a:srgbClr val="0071C9"/>
                </a:solidFill>
                <a:effectLst/>
                <a:latin typeface="EastmanGrotesque-BoldItalic"/>
              </a:rPr>
              <a:t>and </a:t>
            </a:r>
            <a:endParaRPr lang="en-US" dirty="0"/>
          </a:p>
          <a:p>
            <a:r>
              <a:rPr lang="en-US" sz="1800" b="1" i="1" dirty="0">
                <a:solidFill>
                  <a:srgbClr val="0071C9"/>
                </a:solidFill>
                <a:effectLst/>
                <a:latin typeface="EastmanGrotesque-BoldItalic"/>
              </a:rPr>
              <a:t>needing to be replaced. It can occur due to various reasons such as </a:t>
            </a:r>
            <a:r>
              <a:rPr lang="en-US" sz="1800" b="1" i="1" dirty="0">
                <a:solidFill>
                  <a:srgbClr val="162F7B"/>
                </a:solidFill>
                <a:effectLst/>
                <a:latin typeface="EastmanGrotesque-BoldItalic"/>
              </a:rPr>
              <a:t>resignation, </a:t>
            </a:r>
            <a:endParaRPr lang="en-US" dirty="0"/>
          </a:p>
          <a:p>
            <a:r>
              <a:rPr lang="en-US" sz="1800" b="1" i="1" dirty="0">
                <a:solidFill>
                  <a:srgbClr val="162F7B"/>
                </a:solidFill>
                <a:effectLst/>
                <a:latin typeface="EastmanGrotesque-BoldItalic"/>
              </a:rPr>
              <a:t>retirement, termination, or various reasons</a:t>
            </a:r>
            <a:r>
              <a:rPr lang="en-US" sz="1800" b="1" i="1" dirty="0">
                <a:solidFill>
                  <a:srgbClr val="0071C9"/>
                </a:solidFill>
                <a:effectLst/>
                <a:latin typeface="EastmanGrotesque-BoldItalic"/>
              </a:rPr>
              <a:t>. Attrition is a common phenomenon in every </a:t>
            </a:r>
            <a:endParaRPr lang="en-US" dirty="0"/>
          </a:p>
          <a:p>
            <a:r>
              <a:rPr lang="en-US" sz="1800" b="1" i="1" dirty="0">
                <a:solidFill>
                  <a:srgbClr val="0071C9"/>
                </a:solidFill>
                <a:effectLst/>
                <a:latin typeface="EastmanGrotesque-BoldItalic"/>
              </a:rPr>
              <a:t>organization, but excessive or unexpected attrition rates can pose challenges for </a:t>
            </a:r>
            <a:endParaRPr lang="en-US" dirty="0"/>
          </a:p>
          <a:p>
            <a:r>
              <a:rPr lang="en-US" sz="1800" b="1" i="1" dirty="0">
                <a:solidFill>
                  <a:srgbClr val="0071C9"/>
                </a:solidFill>
                <a:effectLst/>
                <a:latin typeface="EastmanGrotesque-BoldItalic"/>
              </a:rPr>
              <a:t>business. </a:t>
            </a:r>
            <a:endParaRPr lang="en-US" dirty="0"/>
          </a:p>
          <a:p>
            <a:r>
              <a:rPr lang="en-US" sz="1800" b="1" i="1" dirty="0">
                <a:solidFill>
                  <a:srgbClr val="0071C9"/>
                </a:solidFill>
                <a:effectLst/>
                <a:latin typeface="EastmanGrotesque-BoldItalic"/>
              </a:rPr>
              <a:t>Employees come and go in every company, that's normal attrition. </a:t>
            </a:r>
            <a:endParaRPr lang="en-US" dirty="0"/>
          </a:p>
          <a:p>
            <a:r>
              <a:rPr lang="en-US" sz="1800" b="1" i="1" dirty="0">
                <a:solidFill>
                  <a:srgbClr val="0071C9"/>
                </a:solidFill>
                <a:effectLst/>
                <a:latin typeface="EastmanGrotesque-BoldItalic"/>
              </a:rPr>
              <a:t>But if too many people leave suddenly, it can cause problems like, </a:t>
            </a:r>
            <a:endParaRPr lang="en-US" dirty="0"/>
          </a:p>
          <a:p>
            <a:pPr marL="285750" indent="-285750">
              <a:buFont typeface="Wingdings" panose="05000000000000000000" pitchFamily="2" charset="2"/>
              <a:buChar char="Ø"/>
            </a:pPr>
            <a:r>
              <a:rPr lang="en-US" sz="1800" b="1" i="1" dirty="0">
                <a:solidFill>
                  <a:srgbClr val="162F7B"/>
                </a:solidFill>
                <a:effectLst/>
                <a:latin typeface="EastmanGrotesque-BoldItalic"/>
              </a:rPr>
              <a:t>More money spent finding new people </a:t>
            </a:r>
            <a:endParaRPr lang="en-US" dirty="0"/>
          </a:p>
          <a:p>
            <a:pPr marL="285750" indent="-285750">
              <a:buFont typeface="Wingdings" panose="05000000000000000000" pitchFamily="2" charset="2"/>
              <a:buChar char="Ø"/>
            </a:pPr>
            <a:r>
              <a:rPr lang="en-US" sz="1800" b="1" i="1" dirty="0">
                <a:solidFill>
                  <a:srgbClr val="162F7B"/>
                </a:solidFill>
                <a:effectLst/>
                <a:latin typeface="EastmanGrotesque-BoldItalic"/>
              </a:rPr>
              <a:t>Important company knowledge being lost </a:t>
            </a:r>
            <a:endParaRPr lang="en-US" dirty="0"/>
          </a:p>
          <a:p>
            <a:pPr marL="285750" indent="-285750">
              <a:buFont typeface="Wingdings" panose="05000000000000000000" pitchFamily="2" charset="2"/>
              <a:buChar char="Ø"/>
            </a:pPr>
            <a:r>
              <a:rPr lang="en-US" sz="1800" b="1" i="1" dirty="0">
                <a:solidFill>
                  <a:srgbClr val="162F7B"/>
                </a:solidFill>
                <a:effectLst/>
                <a:latin typeface="EastmanGrotesque-BoldItalic"/>
              </a:rPr>
              <a:t>Other employees feeling down </a:t>
            </a:r>
            <a:endParaRPr lang="en-US" dirty="0"/>
          </a:p>
          <a:p>
            <a:pPr marL="285750" indent="-285750">
              <a:buFont typeface="Wingdings" panose="05000000000000000000" pitchFamily="2" charset="2"/>
              <a:buChar char="Ø"/>
            </a:pPr>
            <a:r>
              <a:rPr lang="en-US" sz="1800" b="1" i="1" dirty="0">
                <a:solidFill>
                  <a:srgbClr val="162F7B"/>
                </a:solidFill>
                <a:effectLst/>
                <a:latin typeface="EastmanGrotesque-BoldItalic"/>
              </a:rPr>
              <a:t>Work getting messed up </a:t>
            </a:r>
            <a:endParaRPr lang="en-IN" dirty="0"/>
          </a:p>
        </p:txBody>
      </p:sp>
    </p:spTree>
    <p:extLst>
      <p:ext uri="{BB962C8B-B14F-4D97-AF65-F5344CB8AC3E}">
        <p14:creationId xmlns:p14="http://schemas.microsoft.com/office/powerpoint/2010/main" val="191650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6A8322-5610-6E04-59CD-E0A942655BBC}"/>
              </a:ext>
            </a:extLst>
          </p:cNvPr>
          <p:cNvSpPr txBox="1"/>
          <p:nvPr/>
        </p:nvSpPr>
        <p:spPr>
          <a:xfrm>
            <a:off x="478302" y="675249"/>
            <a:ext cx="8679765" cy="4248855"/>
          </a:xfrm>
          <a:prstGeom prst="rect">
            <a:avLst/>
          </a:prstGeom>
          <a:noFill/>
        </p:spPr>
        <p:txBody>
          <a:bodyPr wrap="square">
            <a:spAutoFit/>
          </a:bodyPr>
          <a:lstStyle/>
          <a:p>
            <a:pPr>
              <a:lnSpc>
                <a:spcPct val="150000"/>
              </a:lnSpc>
            </a:pPr>
            <a:r>
              <a:rPr lang="en-US" sz="2000" b="1" dirty="0">
                <a:effectLst/>
                <a:latin typeface="LeagueSpartan-Bold"/>
              </a:rPr>
              <a:t>Feature Selection </a:t>
            </a:r>
            <a:endParaRPr lang="en-US" dirty="0"/>
          </a:p>
          <a:p>
            <a:pPr>
              <a:lnSpc>
                <a:spcPct val="150000"/>
              </a:lnSpc>
            </a:pPr>
            <a:r>
              <a:rPr lang="en-US" sz="1800" b="1" i="1" dirty="0">
                <a:solidFill>
                  <a:srgbClr val="0071C9"/>
                </a:solidFill>
                <a:effectLst/>
                <a:latin typeface="EastmanGrotesque-BoldItalic"/>
              </a:rPr>
              <a:t>Columns such as </a:t>
            </a:r>
            <a:r>
              <a:rPr lang="en-US" sz="1800" b="1" i="1" dirty="0">
                <a:solidFill>
                  <a:srgbClr val="162F7B"/>
                </a:solidFill>
                <a:effectLst/>
                <a:latin typeface="EastmanGrotesque-BoldItalic"/>
              </a:rPr>
              <a:t>"Age" , "</a:t>
            </a:r>
            <a:r>
              <a:rPr lang="en-US" sz="1800" b="1" i="1" dirty="0" err="1">
                <a:solidFill>
                  <a:srgbClr val="162F7B"/>
                </a:solidFill>
                <a:effectLst/>
                <a:latin typeface="EastmanGrotesque-BoldItalic"/>
              </a:rPr>
              <a:t>MonthlyIncome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YearsInCurrentRole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are selected from </a:t>
            </a:r>
            <a:endParaRPr lang="en-US" dirty="0"/>
          </a:p>
          <a:p>
            <a:pPr>
              <a:lnSpc>
                <a:spcPct val="150000"/>
              </a:lnSpc>
            </a:pPr>
            <a:r>
              <a:rPr lang="en-US" sz="1800" b="1" i="1" dirty="0">
                <a:solidFill>
                  <a:srgbClr val="0071C9"/>
                </a:solidFill>
                <a:effectLst/>
                <a:latin typeface="EastmanGrotesque-BoldItalic"/>
              </a:rPr>
              <a:t>the correlated pairs by comparing with among its pairs and also with the target </a:t>
            </a:r>
            <a:endParaRPr lang="en-US" dirty="0"/>
          </a:p>
          <a:p>
            <a:pPr>
              <a:lnSpc>
                <a:spcPct val="150000"/>
              </a:lnSpc>
            </a:pPr>
            <a:r>
              <a:rPr lang="en-US" sz="1800" b="1" i="1" dirty="0">
                <a:solidFill>
                  <a:srgbClr val="0071C9"/>
                </a:solidFill>
                <a:effectLst/>
                <a:latin typeface="EastmanGrotesque-BoldItalic"/>
              </a:rPr>
              <a:t>variable </a:t>
            </a:r>
            <a:r>
              <a:rPr lang="en-US" sz="1800" b="1" i="1" dirty="0">
                <a:solidFill>
                  <a:srgbClr val="162F7B"/>
                </a:solidFill>
                <a:effectLst/>
                <a:latin typeface="EastmanGrotesque-BoldItalic"/>
              </a:rPr>
              <a:t>(Point-Biserial Correlation)</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The columns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EmployeeCount</a:t>
            </a:r>
            <a:r>
              <a:rPr lang="en-US" sz="1800" b="1" i="1" dirty="0">
                <a:solidFill>
                  <a:srgbClr val="162F7B"/>
                </a:solidFill>
                <a:effectLst/>
                <a:latin typeface="EastmanGrotesque-BoldItalic"/>
              </a:rPr>
              <a:t>, " "</a:t>
            </a:r>
            <a:r>
              <a:rPr lang="en-US" sz="1800" b="1" i="1" dirty="0" err="1">
                <a:solidFill>
                  <a:srgbClr val="162F7B"/>
                </a:solidFill>
                <a:effectLst/>
                <a:latin typeface="EastmanGrotesque-BoldItalic"/>
              </a:rPr>
              <a:t>EmployeeNumber</a:t>
            </a:r>
            <a:r>
              <a:rPr lang="en-US" sz="1800" b="1" i="1" dirty="0">
                <a:solidFill>
                  <a:srgbClr val="162F7B"/>
                </a:solidFill>
                <a:effectLst/>
                <a:latin typeface="EastmanGrotesque-BoldItalic"/>
              </a:rPr>
              <a:t>, "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t>
            </a:r>
            <a:r>
              <a:rPr lang="en-US" sz="1800" b="1" i="1" dirty="0" err="1">
                <a:solidFill>
                  <a:srgbClr val="162F7B"/>
                </a:solidFill>
                <a:effectLst/>
                <a:latin typeface="EastmanGrotesque-BoldItalic"/>
              </a:rPr>
              <a:t>StandardHours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have been </a:t>
            </a:r>
            <a:endParaRPr lang="en-US" dirty="0"/>
          </a:p>
          <a:p>
            <a:pPr>
              <a:lnSpc>
                <a:spcPct val="150000"/>
              </a:lnSpc>
            </a:pPr>
            <a:r>
              <a:rPr lang="en-US" sz="1800" b="1" i="1" dirty="0">
                <a:solidFill>
                  <a:srgbClr val="0071C9"/>
                </a:solidFill>
                <a:effectLst/>
                <a:latin typeface="EastmanGrotesque-BoldItalic"/>
              </a:rPr>
              <a:t>excluded from consideration for machine learning as they do not contribute </a:t>
            </a:r>
            <a:endParaRPr lang="en-US" dirty="0"/>
          </a:p>
          <a:p>
            <a:pPr>
              <a:lnSpc>
                <a:spcPct val="150000"/>
              </a:lnSpc>
            </a:pPr>
            <a:r>
              <a:rPr lang="en-US" sz="1800" b="1" i="1" dirty="0">
                <a:solidFill>
                  <a:srgbClr val="0071C9"/>
                </a:solidFill>
                <a:effectLst/>
                <a:latin typeface="EastmanGrotesque-BoldItalic"/>
              </a:rPr>
              <a:t>significantly to generating meaningful insights. </a:t>
            </a:r>
            <a:endParaRPr lang="en-US" dirty="0"/>
          </a:p>
          <a:p>
            <a:pPr>
              <a:lnSpc>
                <a:spcPct val="150000"/>
              </a:lnSpc>
            </a:pPr>
            <a:r>
              <a:rPr lang="en-US" sz="1800" b="1" i="1" dirty="0">
                <a:solidFill>
                  <a:srgbClr val="0071C9"/>
                </a:solidFill>
                <a:effectLst/>
                <a:latin typeface="EastmanGrotesque-BoldItalic"/>
              </a:rPr>
              <a:t>With the insights from </a:t>
            </a:r>
            <a:r>
              <a:rPr lang="en-US" sz="1800" b="1" i="1" dirty="0">
                <a:solidFill>
                  <a:srgbClr val="162F7B"/>
                </a:solidFill>
                <a:effectLst/>
                <a:latin typeface="EastmanGrotesque-BoldItalic"/>
              </a:rPr>
              <a:t>Chi-Square </a:t>
            </a:r>
            <a:r>
              <a:rPr lang="en-US" sz="1800" b="1" i="1" dirty="0" err="1">
                <a:solidFill>
                  <a:srgbClr val="162F7B"/>
                </a:solidFill>
                <a:effectLst/>
                <a:latin typeface="EastmanGrotesque-BoldItalic"/>
              </a:rPr>
              <a:t>Test</a:t>
            </a:r>
            <a:r>
              <a:rPr lang="en-US" sz="1800" b="1" i="1" dirty="0" err="1">
                <a:solidFill>
                  <a:srgbClr val="0071C9"/>
                </a:solidFill>
                <a:effectLst/>
                <a:latin typeface="EastmanGrotesque-BoldItalic"/>
              </a:rPr>
              <a:t>,columns</a:t>
            </a:r>
            <a:r>
              <a:rPr lang="en-US" sz="1800" b="1" i="1" dirty="0">
                <a:solidFill>
                  <a:srgbClr val="0071C9"/>
                </a:solidFill>
                <a:effectLst/>
                <a:latin typeface="EastmanGrotesque-BoldItalic"/>
              </a:rPr>
              <a:t> such as </a:t>
            </a:r>
            <a:endParaRPr lang="en-US" dirty="0"/>
          </a:p>
          <a:p>
            <a:pPr>
              <a:lnSpc>
                <a:spcPct val="150000"/>
              </a:lnSpc>
            </a:pPr>
            <a:r>
              <a:rPr lang="en-US" sz="1800" b="1" i="1" dirty="0">
                <a:solidFill>
                  <a:srgbClr val="162F7B"/>
                </a:solidFill>
                <a:effectLst/>
                <a:latin typeface="EastmanGrotesque-BoldItalic"/>
              </a:rPr>
              <a:t>"Education" , "Gender" , "Over18"</a:t>
            </a:r>
            <a:r>
              <a:rPr lang="en-US" sz="1800" b="1" i="1" dirty="0">
                <a:solidFill>
                  <a:srgbClr val="0071C9"/>
                </a:solidFill>
                <a:effectLst/>
                <a:latin typeface="EastmanGrotesque-BoldItalic"/>
              </a:rPr>
              <a:t>and</a:t>
            </a:r>
            <a:r>
              <a:rPr lang="en-US" sz="1800" b="1" i="1" dirty="0">
                <a:solidFill>
                  <a:srgbClr val="162F7B"/>
                </a:solidFill>
                <a:effectLst/>
                <a:latin typeface="EastmanGrotesque-BoldItalic"/>
              </a:rPr>
              <a:t>"PerformanceRating" </a:t>
            </a:r>
            <a:r>
              <a:rPr lang="en-US" sz="1800" b="1" i="1" dirty="0">
                <a:solidFill>
                  <a:srgbClr val="0071C9"/>
                </a:solidFill>
                <a:effectLst/>
                <a:latin typeface="EastmanGrotesque-BoldItalic"/>
              </a:rPr>
              <a:t>columns are taken out from </a:t>
            </a:r>
            <a:endParaRPr lang="en-US" dirty="0"/>
          </a:p>
          <a:p>
            <a:pPr>
              <a:lnSpc>
                <a:spcPct val="150000"/>
              </a:lnSpc>
            </a:pPr>
            <a:r>
              <a:rPr lang="en-US" sz="1800" b="1" i="1" dirty="0">
                <a:solidFill>
                  <a:srgbClr val="0071C9"/>
                </a:solidFill>
                <a:effectLst/>
                <a:latin typeface="EastmanGrotesque-BoldItalic"/>
              </a:rPr>
              <a:t>consideration because of less correlation with the target. </a:t>
            </a:r>
            <a:endParaRPr lang="en-IN" dirty="0"/>
          </a:p>
        </p:txBody>
      </p:sp>
    </p:spTree>
    <p:extLst>
      <p:ext uri="{BB962C8B-B14F-4D97-AF65-F5344CB8AC3E}">
        <p14:creationId xmlns:p14="http://schemas.microsoft.com/office/powerpoint/2010/main" val="1522667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0392BA-A680-9F90-F19E-5FF3092013B3}"/>
              </a:ext>
            </a:extLst>
          </p:cNvPr>
          <p:cNvSpPr txBox="1"/>
          <p:nvPr/>
        </p:nvSpPr>
        <p:spPr>
          <a:xfrm>
            <a:off x="590843" y="1585858"/>
            <a:ext cx="8567224" cy="3602525"/>
          </a:xfrm>
          <a:prstGeom prst="rect">
            <a:avLst/>
          </a:prstGeom>
          <a:noFill/>
        </p:spPr>
        <p:txBody>
          <a:bodyPr wrap="square">
            <a:spAutoFit/>
          </a:bodyPr>
          <a:lstStyle/>
          <a:p>
            <a:pPr>
              <a:lnSpc>
                <a:spcPct val="150000"/>
              </a:lnSpc>
            </a:pPr>
            <a:r>
              <a:rPr lang="en-IN" sz="2800" b="1" dirty="0">
                <a:effectLst/>
                <a:latin typeface="LeagueSpartan-Bold"/>
              </a:rPr>
              <a:t>Selected Features </a:t>
            </a:r>
            <a:endParaRPr lang="en-IN" sz="2800" dirty="0"/>
          </a:p>
          <a:p>
            <a:pPr>
              <a:lnSpc>
                <a:spcPct val="150000"/>
              </a:lnSpc>
            </a:pPr>
            <a:r>
              <a:rPr lang="en-IN" sz="1800" b="1" i="1" dirty="0">
                <a:solidFill>
                  <a:srgbClr val="162F7B"/>
                </a:solidFill>
                <a:effectLst/>
                <a:latin typeface="EastmanGrotesque-BoldItalic"/>
              </a:rPr>
              <a:t>'Age' , '</a:t>
            </a:r>
            <a:r>
              <a:rPr lang="en-IN" sz="1800" b="1" i="1" dirty="0" err="1">
                <a:solidFill>
                  <a:srgbClr val="162F7B"/>
                </a:solidFill>
                <a:effectLst/>
                <a:latin typeface="EastmanGrotesque-BoldItalic"/>
              </a:rPr>
              <a:t>DailyRate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DistanceFromHome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HourlyRate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MonthlyIncome</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MonthlyRate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NumCompaniesWorked</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PercentSalaryHike</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TrainingTimesLastYear</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YearsInCurrentRole</a:t>
            </a:r>
            <a:r>
              <a:rPr lang="en-IN" sz="1800" b="1" i="1" dirty="0">
                <a:solidFill>
                  <a:srgbClr val="162F7B"/>
                </a:solidFill>
                <a:effectLst/>
                <a:latin typeface="EastmanGrotesque-BoldItalic"/>
              </a:rPr>
              <a:t>'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BusinessTravel</a:t>
            </a:r>
            <a:r>
              <a:rPr lang="en-IN" sz="1800" b="1" i="1" dirty="0">
                <a:solidFill>
                  <a:srgbClr val="162F7B"/>
                </a:solidFill>
                <a:effectLst/>
                <a:latin typeface="EastmanGrotesque-BoldItalic"/>
              </a:rPr>
              <a:t>' , 'Department' , '</a:t>
            </a:r>
            <a:r>
              <a:rPr lang="en-IN" sz="1800" b="1" i="1" dirty="0" err="1">
                <a:solidFill>
                  <a:srgbClr val="162F7B"/>
                </a:solidFill>
                <a:effectLst/>
                <a:latin typeface="EastmanGrotesque-BoldItalic"/>
              </a:rPr>
              <a:t>EducationField</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JobRole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MaritalStatus</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OverTime</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EnvironmentSatisfaction</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JobInvolvement</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JobLevel</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JobSatisfaction</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RelationshipSatisfaction</a:t>
            </a:r>
            <a:r>
              <a:rPr lang="en-IN" sz="1800" b="1" i="1" dirty="0">
                <a:solidFill>
                  <a:srgbClr val="162F7B"/>
                </a:solidFill>
                <a:effectLst/>
                <a:latin typeface="EastmanGrotesque-BoldItalic"/>
              </a:rPr>
              <a:t>' , '</a:t>
            </a:r>
            <a:r>
              <a:rPr lang="en-IN" sz="1800" b="1" i="1" dirty="0" err="1">
                <a:solidFill>
                  <a:srgbClr val="162F7B"/>
                </a:solidFill>
                <a:effectLst/>
                <a:latin typeface="EastmanGrotesque-BoldItalic"/>
              </a:rPr>
              <a:t>WorkLifeBalance</a:t>
            </a:r>
            <a:r>
              <a:rPr lang="en-IN" sz="1800" b="1" i="1" dirty="0">
                <a:solidFill>
                  <a:srgbClr val="162F7B"/>
                </a:solidFill>
                <a:effectLst/>
                <a:latin typeface="EastmanGrotesque-BoldItalic"/>
              </a:rPr>
              <a:t>' , </a:t>
            </a:r>
            <a:endParaRPr lang="en-IN" dirty="0"/>
          </a:p>
          <a:p>
            <a:pPr>
              <a:lnSpc>
                <a:spcPct val="150000"/>
              </a:lnSpc>
            </a:pPr>
            <a:r>
              <a:rPr lang="en-IN" sz="1800" b="1" i="1" dirty="0">
                <a:solidFill>
                  <a:srgbClr val="162F7B"/>
                </a:solidFill>
                <a:effectLst/>
                <a:latin typeface="EastmanGrotesque-BoldItalic"/>
              </a:rPr>
              <a:t>'</a:t>
            </a:r>
            <a:r>
              <a:rPr lang="en-IN" sz="1800" b="1" i="1" dirty="0" err="1">
                <a:solidFill>
                  <a:srgbClr val="162F7B"/>
                </a:solidFill>
                <a:effectLst/>
                <a:latin typeface="EastmanGrotesque-BoldItalic"/>
              </a:rPr>
              <a:t>StockOptionLevel</a:t>
            </a:r>
            <a:r>
              <a:rPr lang="en-IN" sz="1800" b="1" i="1" dirty="0">
                <a:solidFill>
                  <a:srgbClr val="162F7B"/>
                </a:solidFill>
                <a:effectLst/>
                <a:latin typeface="EastmanGrotesque-BoldItalic"/>
              </a:rPr>
              <a:t>' , 'Attrition' </a:t>
            </a:r>
            <a:endParaRPr lang="en-IN" dirty="0"/>
          </a:p>
        </p:txBody>
      </p:sp>
    </p:spTree>
    <p:extLst>
      <p:ext uri="{BB962C8B-B14F-4D97-AF65-F5344CB8AC3E}">
        <p14:creationId xmlns:p14="http://schemas.microsoft.com/office/powerpoint/2010/main" val="19696842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2210EF-1743-24CC-01C3-88BA10B40883}"/>
              </a:ext>
            </a:extLst>
          </p:cNvPr>
          <p:cNvSpPr txBox="1"/>
          <p:nvPr/>
        </p:nvSpPr>
        <p:spPr>
          <a:xfrm>
            <a:off x="0" y="4757368"/>
            <a:ext cx="6105378" cy="369332"/>
          </a:xfrm>
          <a:prstGeom prst="rect">
            <a:avLst/>
          </a:prstGeom>
          <a:noFill/>
        </p:spPr>
        <p:txBody>
          <a:bodyPr wrap="square">
            <a:spAutoFit/>
          </a:bodyPr>
          <a:lstStyle/>
          <a:p>
            <a:pPr marL="528320" marR="0" indent="0" algn="l">
              <a:spcBef>
                <a:spcPts val="2235"/>
              </a:spcBef>
              <a:spcAft>
                <a:spcPts val="0"/>
              </a:spcAft>
            </a:pPr>
            <a:r>
              <a:rPr lang="en-IN" sz="1800" b="1" spc="155" dirty="0">
                <a:solidFill>
                  <a:srgbClr val="162E7B"/>
                </a:solidFill>
                <a:effectLst/>
                <a:latin typeface="Lucida Sans" panose="020B0602030504020204" pitchFamily="34" charset="0"/>
                <a:ea typeface="Arial" panose="020B0604020202020204" pitchFamily="34" charset="0"/>
                <a:cs typeface="Arial" panose="020B0604020202020204" pitchFamily="34" charset="0"/>
              </a:rPr>
              <a:t>Accuracy</a:t>
            </a:r>
            <a:r>
              <a:rPr lang="en-IN" sz="1800" b="1" spc="115" dirty="0">
                <a:solidFill>
                  <a:srgbClr val="162E7B"/>
                </a:solidFill>
                <a:effectLst/>
                <a:latin typeface="Lucida Sans" panose="020B0602030504020204" pitchFamily="34" charset="0"/>
                <a:ea typeface="Arial" panose="020B0604020202020204" pitchFamily="34" charset="0"/>
                <a:cs typeface="Arial" panose="020B0604020202020204" pitchFamily="34" charset="0"/>
              </a:rPr>
              <a:t> </a:t>
            </a:r>
            <a:r>
              <a:rPr lang="en-IN" sz="1800" b="1" dirty="0">
                <a:solidFill>
                  <a:srgbClr val="162E7B"/>
                </a:solidFill>
                <a:effectLst/>
                <a:latin typeface="Lucida Sans" panose="020B0602030504020204" pitchFamily="34" charset="0"/>
                <a:ea typeface="Arial" panose="020B0604020202020204" pitchFamily="34" charset="0"/>
                <a:cs typeface="Arial" panose="020B0604020202020204" pitchFamily="34" charset="0"/>
              </a:rPr>
              <a:t>=</a:t>
            </a:r>
            <a:r>
              <a:rPr lang="en-IN" sz="1800" b="1" spc="120" dirty="0">
                <a:solidFill>
                  <a:srgbClr val="162E7B"/>
                </a:solidFill>
                <a:effectLst/>
                <a:latin typeface="Lucida Sans" panose="020B0602030504020204" pitchFamily="34" charset="0"/>
                <a:ea typeface="Arial" panose="020B0604020202020204" pitchFamily="34" charset="0"/>
                <a:cs typeface="Arial" panose="020B0604020202020204" pitchFamily="34" charset="0"/>
              </a:rPr>
              <a:t> </a:t>
            </a:r>
            <a:r>
              <a:rPr lang="en-IN" sz="1800" b="1" spc="140" dirty="0">
                <a:solidFill>
                  <a:srgbClr val="162E7B"/>
                </a:solidFill>
                <a:effectLst/>
                <a:latin typeface="Lucida Sans" panose="020B0602030504020204" pitchFamily="34" charset="0"/>
                <a:ea typeface="Arial" panose="020B0604020202020204" pitchFamily="34" charset="0"/>
                <a:cs typeface="Arial" panose="020B0604020202020204" pitchFamily="34" charset="0"/>
              </a:rPr>
              <a:t>89%</a:t>
            </a:r>
            <a:endParaRPr lang="en-IN" sz="800" dirty="0">
              <a:effectLst/>
              <a:latin typeface="Arial" panose="020B0604020202020204" pitchFamily="34" charset="0"/>
            </a:endParaRPr>
          </a:p>
        </p:txBody>
      </p:sp>
      <p:sp>
        <p:nvSpPr>
          <p:cNvPr id="5" name="TextBox 4">
            <a:extLst>
              <a:ext uri="{FF2B5EF4-FFF2-40B4-BE49-F238E27FC236}">
                <a16:creationId xmlns:a16="http://schemas.microsoft.com/office/drawing/2014/main" id="{ECDA016D-9B0B-F66D-AB20-18BB3AF19C6A}"/>
              </a:ext>
            </a:extLst>
          </p:cNvPr>
          <p:cNvSpPr txBox="1"/>
          <p:nvPr/>
        </p:nvSpPr>
        <p:spPr>
          <a:xfrm>
            <a:off x="407963" y="2044329"/>
            <a:ext cx="7174523" cy="1834861"/>
          </a:xfrm>
          <a:prstGeom prst="rect">
            <a:avLst/>
          </a:prstGeom>
          <a:noFill/>
        </p:spPr>
        <p:txBody>
          <a:bodyPr wrap="square">
            <a:spAutoFit/>
          </a:bodyPr>
          <a:lstStyle/>
          <a:p>
            <a:pPr marL="285750" marR="0" indent="-285750" algn="l">
              <a:lnSpc>
                <a:spcPts val="3940"/>
              </a:lnSpc>
              <a:spcBef>
                <a:spcPts val="0"/>
              </a:spcBef>
              <a:spcAft>
                <a:spcPts val="0"/>
              </a:spcAft>
              <a:buFont typeface="Wingdings" panose="05000000000000000000" pitchFamily="2" charset="2"/>
              <a:buChar char="Ø"/>
            </a:pPr>
            <a:r>
              <a:rPr lang="en-US" sz="1800" b="1" i="1" spc="50" dirty="0">
                <a:solidFill>
                  <a:srgbClr val="162E7B"/>
                </a:solidFill>
                <a:effectLst/>
                <a:latin typeface="Trebuchet MS" panose="020B0603020202020204" pitchFamily="34" charset="0"/>
                <a:ea typeface="Arial" panose="020B0604020202020204" pitchFamily="34" charset="0"/>
                <a:cs typeface="Arial" panose="020B0604020202020204" pitchFamily="34" charset="0"/>
              </a:rPr>
              <a:t>C=1</a:t>
            </a:r>
            <a:endParaRPr lang="en-US" sz="800" dirty="0">
              <a:effectLst/>
              <a:latin typeface="Arial" panose="020B0604020202020204" pitchFamily="34" charset="0"/>
            </a:endParaRPr>
          </a:p>
          <a:p>
            <a:pPr marL="285750" marR="0" indent="-285750" algn="l">
              <a:lnSpc>
                <a:spcPts val="5250"/>
              </a:lnSpc>
              <a:spcBef>
                <a:spcPts val="0"/>
              </a:spcBef>
              <a:spcAft>
                <a:spcPts val="0"/>
              </a:spcAft>
              <a:buFont typeface="Wingdings" panose="05000000000000000000" pitchFamily="2" charset="2"/>
              <a:buChar char="Ø"/>
            </a:pPr>
            <a:r>
              <a:rPr lang="en-US" sz="1800" b="1" i="1" spc="95" dirty="0" err="1">
                <a:solidFill>
                  <a:srgbClr val="162E7B"/>
                </a:solidFill>
                <a:effectLst/>
                <a:latin typeface="Trebuchet MS" panose="020B0603020202020204" pitchFamily="34" charset="0"/>
                <a:ea typeface="Arial" panose="020B0604020202020204" pitchFamily="34" charset="0"/>
                <a:cs typeface="Arial" panose="020B0604020202020204" pitchFamily="34" charset="0"/>
              </a:rPr>
              <a:t>max_iter</a:t>
            </a:r>
            <a:r>
              <a:rPr lang="en-US" sz="1800" b="1" i="1" spc="95" dirty="0">
                <a:solidFill>
                  <a:srgbClr val="162E7B"/>
                </a:solidFill>
                <a:effectLst/>
                <a:latin typeface="Trebuchet MS" panose="020B0603020202020204" pitchFamily="34" charset="0"/>
                <a:ea typeface="Arial" panose="020B0604020202020204" pitchFamily="34" charset="0"/>
                <a:cs typeface="Arial" panose="020B0604020202020204" pitchFamily="34" charset="0"/>
              </a:rPr>
              <a:t>=100 </a:t>
            </a:r>
          </a:p>
          <a:p>
            <a:pPr marL="285750" marR="0" indent="-285750" algn="l">
              <a:lnSpc>
                <a:spcPts val="5250"/>
              </a:lnSpc>
              <a:spcBef>
                <a:spcPts val="0"/>
              </a:spcBef>
              <a:spcAft>
                <a:spcPts val="0"/>
              </a:spcAft>
              <a:buFont typeface="Wingdings" panose="05000000000000000000" pitchFamily="2" charset="2"/>
              <a:buChar char="Ø"/>
            </a:pPr>
            <a:r>
              <a:rPr lang="en-US" sz="1800" b="1" i="1" spc="95" dirty="0">
                <a:solidFill>
                  <a:srgbClr val="162E7B"/>
                </a:solidFill>
                <a:effectLst/>
                <a:latin typeface="Trebuchet MS" panose="020B0603020202020204" pitchFamily="34" charset="0"/>
                <a:ea typeface="Arial" panose="020B0604020202020204" pitchFamily="34" charset="0"/>
                <a:cs typeface="Arial" panose="020B0604020202020204" pitchFamily="34" charset="0"/>
              </a:rPr>
              <a:t>penalty="l1" solver="</a:t>
            </a:r>
            <a:r>
              <a:rPr lang="en-US" sz="1800" b="1" i="1" spc="95" dirty="0" err="1">
                <a:solidFill>
                  <a:srgbClr val="162E7B"/>
                </a:solidFill>
                <a:effectLst/>
                <a:latin typeface="Trebuchet MS" panose="020B0603020202020204" pitchFamily="34" charset="0"/>
                <a:ea typeface="Arial" panose="020B0604020202020204" pitchFamily="34" charset="0"/>
                <a:cs typeface="Arial" panose="020B0604020202020204" pitchFamily="34" charset="0"/>
              </a:rPr>
              <a:t>liblinear</a:t>
            </a:r>
            <a:r>
              <a:rPr lang="en-US" sz="1800" b="1" i="1" spc="95" dirty="0">
                <a:solidFill>
                  <a:srgbClr val="162E7B"/>
                </a:solidFill>
                <a:effectLst/>
                <a:latin typeface="Trebuchet MS" panose="020B0603020202020204" pitchFamily="34" charset="0"/>
                <a:ea typeface="Arial" panose="020B0604020202020204" pitchFamily="34" charset="0"/>
                <a:cs typeface="Arial" panose="020B0604020202020204" pitchFamily="34" charset="0"/>
              </a:rPr>
              <a:t>"</a:t>
            </a:r>
            <a:endParaRPr lang="en-US" sz="800" dirty="0">
              <a:effectLst/>
              <a:latin typeface="Arial" panose="020B0604020202020204" pitchFamily="34" charset="0"/>
            </a:endParaRPr>
          </a:p>
        </p:txBody>
      </p:sp>
      <p:pic>
        <p:nvPicPr>
          <p:cNvPr id="2050" name="Picture 2">
            <a:extLst>
              <a:ext uri="{FF2B5EF4-FFF2-40B4-BE49-F238E27FC236}">
                <a16:creationId xmlns:a16="http://schemas.microsoft.com/office/drawing/2014/main" id="{22459D3A-577A-B05E-653A-00CA54DAED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4637" y="2180491"/>
            <a:ext cx="4549952" cy="45783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6E95FCA-8178-139E-3A25-5EDD90C15B35}"/>
              </a:ext>
            </a:extLst>
          </p:cNvPr>
          <p:cNvSpPr txBox="1"/>
          <p:nvPr/>
        </p:nvSpPr>
        <p:spPr>
          <a:xfrm>
            <a:off x="267286" y="1229118"/>
            <a:ext cx="6105378" cy="537455"/>
          </a:xfrm>
          <a:prstGeom prst="rect">
            <a:avLst/>
          </a:prstGeom>
          <a:noFill/>
        </p:spPr>
        <p:txBody>
          <a:bodyPr wrap="square">
            <a:spAutoFit/>
          </a:bodyPr>
          <a:lstStyle/>
          <a:p>
            <a:pPr marL="0" marR="0" indent="0" algn="l">
              <a:lnSpc>
                <a:spcPts val="3900"/>
              </a:lnSpc>
              <a:spcBef>
                <a:spcPts val="0"/>
              </a:spcBef>
              <a:spcAft>
                <a:spcPts val="0"/>
              </a:spcAft>
            </a:pPr>
            <a:r>
              <a:rPr lang="en-IN" sz="2400" b="1" spc="90" dirty="0">
                <a:effectLst/>
                <a:latin typeface="Arial" panose="020B0604020202020204" pitchFamily="34" charset="0"/>
              </a:rPr>
              <a:t>Best</a:t>
            </a:r>
            <a:r>
              <a:rPr lang="en-IN" sz="2400" b="1" spc="-215" dirty="0">
                <a:effectLst/>
                <a:latin typeface="Arial" panose="020B0604020202020204" pitchFamily="34" charset="0"/>
              </a:rPr>
              <a:t> </a:t>
            </a:r>
            <a:r>
              <a:rPr lang="en-IN" sz="2400" b="1" spc="100" dirty="0">
                <a:effectLst/>
                <a:latin typeface="Arial" panose="020B0604020202020204" pitchFamily="34" charset="0"/>
              </a:rPr>
              <a:t>parameters</a:t>
            </a:r>
            <a:endParaRPr lang="en-IN" sz="1000" b="1" dirty="0">
              <a:effectLst/>
              <a:latin typeface="Arial" panose="020B0604020202020204" pitchFamily="34" charset="0"/>
            </a:endParaRPr>
          </a:p>
        </p:txBody>
      </p:sp>
      <p:sp>
        <p:nvSpPr>
          <p:cNvPr id="9" name="TextBox 8">
            <a:extLst>
              <a:ext uri="{FF2B5EF4-FFF2-40B4-BE49-F238E27FC236}">
                <a16:creationId xmlns:a16="http://schemas.microsoft.com/office/drawing/2014/main" id="{0597FFAB-E467-81F9-E03B-3C2049639588}"/>
              </a:ext>
            </a:extLst>
          </p:cNvPr>
          <p:cNvSpPr txBox="1"/>
          <p:nvPr/>
        </p:nvSpPr>
        <p:spPr>
          <a:xfrm>
            <a:off x="5528603" y="1072463"/>
            <a:ext cx="6105378" cy="400110"/>
          </a:xfrm>
          <a:prstGeom prst="rect">
            <a:avLst/>
          </a:prstGeom>
          <a:noFill/>
        </p:spPr>
        <p:txBody>
          <a:bodyPr wrap="square">
            <a:spAutoFit/>
          </a:bodyPr>
          <a:lstStyle/>
          <a:p>
            <a:pPr marL="253365" marR="0" indent="0" algn="l">
              <a:spcBef>
                <a:spcPts val="460"/>
              </a:spcBef>
              <a:spcAft>
                <a:spcPts val="0"/>
              </a:spcAft>
            </a:pPr>
            <a:r>
              <a:rPr lang="en-IN" sz="2000" b="1" spc="110" dirty="0">
                <a:effectLst/>
                <a:latin typeface="Arial" panose="020B0604020202020204" pitchFamily="34" charset="0"/>
              </a:rPr>
              <a:t>Confusion</a:t>
            </a:r>
            <a:r>
              <a:rPr lang="en-IN" sz="2000" b="1" spc="-90" dirty="0">
                <a:effectLst/>
                <a:latin typeface="Arial" panose="020B0604020202020204" pitchFamily="34" charset="0"/>
              </a:rPr>
              <a:t> </a:t>
            </a:r>
            <a:r>
              <a:rPr lang="en-IN" sz="2000" b="1" spc="90" dirty="0">
                <a:effectLst/>
                <a:latin typeface="Arial" panose="020B0604020202020204" pitchFamily="34" charset="0"/>
              </a:rPr>
              <a:t>Matrix</a:t>
            </a:r>
            <a:endParaRPr lang="en-IN" sz="900" b="1" dirty="0">
              <a:effectLst/>
              <a:latin typeface="Arial" panose="020B0604020202020204" pitchFamily="34" charset="0"/>
            </a:endParaRPr>
          </a:p>
        </p:txBody>
      </p:sp>
      <p:sp>
        <p:nvSpPr>
          <p:cNvPr id="11" name="TextBox 10">
            <a:extLst>
              <a:ext uri="{FF2B5EF4-FFF2-40B4-BE49-F238E27FC236}">
                <a16:creationId xmlns:a16="http://schemas.microsoft.com/office/drawing/2014/main" id="{7CA29CD5-1240-5CBE-E3DD-E11CCB9D9136}"/>
              </a:ext>
            </a:extLst>
          </p:cNvPr>
          <p:cNvSpPr txBox="1"/>
          <p:nvPr/>
        </p:nvSpPr>
        <p:spPr>
          <a:xfrm>
            <a:off x="3052689" y="59535"/>
            <a:ext cx="6105378" cy="461665"/>
          </a:xfrm>
          <a:prstGeom prst="rect">
            <a:avLst/>
          </a:prstGeom>
          <a:noFill/>
        </p:spPr>
        <p:txBody>
          <a:bodyPr wrap="square">
            <a:spAutoFit/>
          </a:bodyPr>
          <a:lstStyle/>
          <a:p>
            <a:pPr marL="466090" marR="0" indent="0" algn="l">
              <a:spcBef>
                <a:spcPts val="1020"/>
              </a:spcBef>
              <a:spcAft>
                <a:spcPts val="0"/>
              </a:spcAft>
            </a:pPr>
            <a:r>
              <a:rPr lang="en-IN" sz="2400" b="1" spc="125" dirty="0">
                <a:effectLst/>
                <a:latin typeface="Lucida Sans" panose="020B0602030504020204" pitchFamily="34" charset="0"/>
                <a:ea typeface="Arial" panose="020B0604020202020204" pitchFamily="34" charset="0"/>
                <a:cs typeface="Arial" panose="020B0604020202020204" pitchFamily="34" charset="0"/>
              </a:rPr>
              <a:t>Logistic</a:t>
            </a:r>
            <a:r>
              <a:rPr lang="en-IN" sz="2400" b="1" spc="355" dirty="0">
                <a:effectLst/>
                <a:latin typeface="Lucida Sans" panose="020B0602030504020204" pitchFamily="34" charset="0"/>
                <a:ea typeface="Arial" panose="020B0604020202020204" pitchFamily="34" charset="0"/>
                <a:cs typeface="Arial" panose="020B0604020202020204" pitchFamily="34" charset="0"/>
              </a:rPr>
              <a:t> </a:t>
            </a:r>
            <a:r>
              <a:rPr lang="en-IN" sz="2400" b="1" spc="110" dirty="0">
                <a:effectLst/>
                <a:latin typeface="Lucida Sans" panose="020B0602030504020204" pitchFamily="34" charset="0"/>
                <a:ea typeface="Arial" panose="020B0604020202020204" pitchFamily="34" charset="0"/>
                <a:cs typeface="Arial" panose="020B0604020202020204" pitchFamily="34" charset="0"/>
              </a:rPr>
              <a:t>Regression</a:t>
            </a:r>
            <a:endParaRPr lang="en-IN" sz="1000" b="1" dirty="0">
              <a:effectLst/>
              <a:latin typeface="Arial" panose="020B0604020202020204" pitchFamily="34" charset="0"/>
            </a:endParaRPr>
          </a:p>
        </p:txBody>
      </p:sp>
    </p:spTree>
    <p:extLst>
      <p:ext uri="{BB962C8B-B14F-4D97-AF65-F5344CB8AC3E}">
        <p14:creationId xmlns:p14="http://schemas.microsoft.com/office/powerpoint/2010/main" val="24920962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77BE54-F5A0-6D1D-09D6-36BC6A5ED63C}"/>
              </a:ext>
            </a:extLst>
          </p:cNvPr>
          <p:cNvSpPr txBox="1"/>
          <p:nvPr/>
        </p:nvSpPr>
        <p:spPr>
          <a:xfrm>
            <a:off x="337625" y="225083"/>
            <a:ext cx="8820442" cy="4110356"/>
          </a:xfrm>
          <a:prstGeom prst="rect">
            <a:avLst/>
          </a:prstGeom>
          <a:noFill/>
        </p:spPr>
        <p:txBody>
          <a:bodyPr wrap="square">
            <a:spAutoFit/>
          </a:bodyPr>
          <a:lstStyle/>
          <a:p>
            <a:pPr>
              <a:lnSpc>
                <a:spcPct val="150000"/>
              </a:lnSpc>
            </a:pPr>
            <a:r>
              <a:rPr lang="en-US" sz="3200" b="1" dirty="0">
                <a:solidFill>
                  <a:srgbClr val="162F7B"/>
                </a:solidFill>
                <a:effectLst/>
                <a:latin typeface="LeagueSpartan-Bold"/>
              </a:rPr>
              <a:t>Observations: </a:t>
            </a:r>
            <a:endParaRPr lang="en-US" dirty="0"/>
          </a:p>
          <a:p>
            <a:pPr>
              <a:lnSpc>
                <a:spcPct val="150000"/>
              </a:lnSpc>
            </a:pPr>
            <a:r>
              <a:rPr lang="en-US" sz="1800" b="1" i="1" dirty="0">
                <a:solidFill>
                  <a:srgbClr val="0071C9"/>
                </a:solidFill>
                <a:effectLst/>
                <a:latin typeface="EastmanGrotesque-BoldItalic"/>
              </a:rPr>
              <a:t>The </a:t>
            </a:r>
            <a:r>
              <a:rPr lang="en-US" sz="1800" b="1" i="1" dirty="0">
                <a:solidFill>
                  <a:srgbClr val="162F7B"/>
                </a:solidFill>
                <a:effectLst/>
                <a:latin typeface="EastmanGrotesque-BoldItalic"/>
              </a:rPr>
              <a:t>F1 Score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Accuracy </a:t>
            </a:r>
            <a:r>
              <a:rPr lang="en-US" sz="1800" b="1" i="1" dirty="0">
                <a:solidFill>
                  <a:srgbClr val="0071C9"/>
                </a:solidFill>
                <a:effectLst/>
                <a:latin typeface="EastmanGrotesque-BoldItalic"/>
              </a:rPr>
              <a:t>metrics might show lower performance due to the </a:t>
            </a:r>
            <a:endParaRPr lang="en-US" dirty="0"/>
          </a:p>
          <a:p>
            <a:pPr>
              <a:lnSpc>
                <a:spcPct val="150000"/>
              </a:lnSpc>
            </a:pPr>
            <a:r>
              <a:rPr lang="en-US" sz="1800" b="1" i="1" dirty="0">
                <a:solidFill>
                  <a:srgbClr val="0071C9"/>
                </a:solidFill>
                <a:effectLst/>
                <a:latin typeface="EastmanGrotesque-BoldItalic"/>
              </a:rPr>
              <a:t>presence of </a:t>
            </a:r>
            <a:r>
              <a:rPr lang="en-US" sz="1800" b="1" i="1" dirty="0">
                <a:solidFill>
                  <a:srgbClr val="162F7B"/>
                </a:solidFill>
                <a:effectLst/>
                <a:latin typeface="EastmanGrotesque-BoldItalic"/>
              </a:rPr>
              <a:t>class imbalance</a:t>
            </a:r>
            <a:r>
              <a:rPr lang="en-US" sz="1800" b="1" i="1" dirty="0">
                <a:solidFill>
                  <a:srgbClr val="0071C9"/>
                </a:solidFill>
                <a:effectLst/>
                <a:latin typeface="EastmanGrotesque-BoldItalic"/>
              </a:rPr>
              <a:t>, where certain classes dominate the dataset </a:t>
            </a:r>
            <a:endParaRPr lang="en-US" dirty="0"/>
          </a:p>
          <a:p>
            <a:pPr>
              <a:lnSpc>
                <a:spcPct val="150000"/>
              </a:lnSpc>
            </a:pPr>
            <a:r>
              <a:rPr lang="en-US" sz="1800" b="1" i="1" dirty="0">
                <a:solidFill>
                  <a:srgbClr val="0071C9"/>
                </a:solidFill>
                <a:effectLst/>
                <a:latin typeface="EastmanGrotesque-BoldItalic"/>
              </a:rPr>
              <a:t>while others are underrepresented. </a:t>
            </a:r>
            <a:endParaRPr lang="en-US" dirty="0"/>
          </a:p>
          <a:p>
            <a:pPr>
              <a:lnSpc>
                <a:spcPct val="150000"/>
              </a:lnSpc>
            </a:pPr>
            <a:r>
              <a:rPr lang="en-US" sz="1800" b="1" i="1" dirty="0">
                <a:solidFill>
                  <a:srgbClr val="0071C9"/>
                </a:solidFill>
                <a:effectLst/>
                <a:latin typeface="EastmanGrotesque-BoldItalic"/>
              </a:rPr>
              <a:t>By seeing the confusion Matrix , it is visible that the </a:t>
            </a:r>
            <a:r>
              <a:rPr lang="en-US" sz="1800" b="1" i="1" dirty="0">
                <a:solidFill>
                  <a:srgbClr val="162F7B"/>
                </a:solidFill>
                <a:effectLst/>
                <a:latin typeface="EastmanGrotesque-BoldItalic"/>
              </a:rPr>
              <a:t>model struggles </a:t>
            </a:r>
            <a:r>
              <a:rPr lang="en-US" sz="1800" b="1" i="1" dirty="0">
                <a:solidFill>
                  <a:srgbClr val="0071C9"/>
                </a:solidFill>
                <a:effectLst/>
                <a:latin typeface="EastmanGrotesque-BoldItalic"/>
              </a:rPr>
              <a:t>in </a:t>
            </a:r>
            <a:endParaRPr lang="en-US" dirty="0"/>
          </a:p>
          <a:p>
            <a:pPr>
              <a:lnSpc>
                <a:spcPct val="150000"/>
              </a:lnSpc>
            </a:pPr>
            <a:r>
              <a:rPr lang="en-US" sz="1800" b="1" i="1" dirty="0">
                <a:solidFill>
                  <a:srgbClr val="0071C9"/>
                </a:solidFill>
                <a:effectLst/>
                <a:latin typeface="EastmanGrotesque-BoldItalic"/>
              </a:rPr>
              <a:t>finding the </a:t>
            </a:r>
            <a:r>
              <a:rPr lang="en-US" sz="1800" b="1" i="1" dirty="0">
                <a:solidFill>
                  <a:srgbClr val="162F7B"/>
                </a:solidFill>
                <a:effectLst/>
                <a:latin typeface="EastmanGrotesque-BoldItalic"/>
              </a:rPr>
              <a:t>"False Positives" </a:t>
            </a:r>
            <a:r>
              <a:rPr lang="en-US" sz="1800" b="1" i="1" dirty="0">
                <a:solidFill>
                  <a:srgbClr val="0071C9"/>
                </a:solidFill>
                <a:effectLst/>
                <a:latin typeface="EastmanGrotesque-BoldItalic"/>
              </a:rPr>
              <a:t>and </a:t>
            </a:r>
            <a:r>
              <a:rPr lang="en-US" sz="1800" b="1" i="1" dirty="0">
                <a:solidFill>
                  <a:srgbClr val="162F7B"/>
                </a:solidFill>
                <a:effectLst/>
                <a:latin typeface="EastmanGrotesque-BoldItalic"/>
              </a:rPr>
              <a:t>"False Negatives"</a:t>
            </a:r>
            <a:r>
              <a:rPr lang="en-US" sz="1800" b="1" i="1" dirty="0">
                <a:solidFill>
                  <a:srgbClr val="0071C9"/>
                </a:solidFill>
                <a:effectLst/>
                <a:latin typeface="EastmanGrotesque-BoldItalic"/>
              </a:rPr>
              <a:t>. </a:t>
            </a:r>
            <a:endParaRPr lang="en-US" dirty="0"/>
          </a:p>
          <a:p>
            <a:pPr>
              <a:lnSpc>
                <a:spcPct val="150000"/>
              </a:lnSpc>
            </a:pPr>
            <a:r>
              <a:rPr lang="en-US" sz="1800" b="1" i="1" dirty="0">
                <a:solidFill>
                  <a:srgbClr val="0071C9"/>
                </a:solidFill>
                <a:effectLst/>
                <a:latin typeface="EastmanGrotesque-BoldItalic"/>
              </a:rPr>
              <a:t>"</a:t>
            </a:r>
            <a:r>
              <a:rPr lang="en-US" sz="1800" b="1" i="1" dirty="0">
                <a:solidFill>
                  <a:srgbClr val="162F7B"/>
                </a:solidFill>
                <a:effectLst/>
                <a:latin typeface="EastmanGrotesque-BoldItalic"/>
              </a:rPr>
              <a:t>Support</a:t>
            </a:r>
            <a:r>
              <a:rPr lang="en-US" sz="1800" b="1" i="1" dirty="0">
                <a:solidFill>
                  <a:srgbClr val="0071C9"/>
                </a:solidFill>
                <a:effectLst/>
                <a:latin typeface="EastmanGrotesque-BoldItalic"/>
              </a:rPr>
              <a:t>" for "Class 1" is too low which indicates class imbalance. </a:t>
            </a:r>
            <a:endParaRPr lang="en-US" dirty="0"/>
          </a:p>
          <a:p>
            <a:pPr>
              <a:lnSpc>
                <a:spcPct val="150000"/>
              </a:lnSpc>
            </a:pPr>
            <a:r>
              <a:rPr lang="en-US" sz="1800" b="1" i="1" dirty="0">
                <a:solidFill>
                  <a:srgbClr val="162F7B"/>
                </a:solidFill>
                <a:effectLst/>
                <a:latin typeface="EastmanGrotesque-BoldItalic"/>
              </a:rPr>
              <a:t>To improve the model's performance, it is trained on a sufficient dataset with </a:t>
            </a:r>
            <a:endParaRPr lang="en-US" dirty="0"/>
          </a:p>
          <a:p>
            <a:pPr>
              <a:lnSpc>
                <a:spcPct val="150000"/>
              </a:lnSpc>
            </a:pPr>
            <a:r>
              <a:rPr lang="en-US" sz="1800" b="1" i="1" dirty="0">
                <a:solidFill>
                  <a:srgbClr val="162F7B"/>
                </a:solidFill>
                <a:effectLst/>
                <a:latin typeface="EastmanGrotesque-BoldItalic"/>
              </a:rPr>
              <a:t>balanced data. </a:t>
            </a:r>
            <a:endParaRPr lang="en-IN" dirty="0"/>
          </a:p>
        </p:txBody>
      </p:sp>
    </p:spTree>
    <p:extLst>
      <p:ext uri="{BB962C8B-B14F-4D97-AF65-F5344CB8AC3E}">
        <p14:creationId xmlns:p14="http://schemas.microsoft.com/office/powerpoint/2010/main" val="5033708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8DB08-5FDC-DC2E-88A6-D29375C909B5}"/>
              </a:ext>
            </a:extLst>
          </p:cNvPr>
          <p:cNvSpPr>
            <a:spLocks noGrp="1"/>
          </p:cNvSpPr>
          <p:nvPr>
            <p:ph type="title"/>
          </p:nvPr>
        </p:nvSpPr>
        <p:spPr>
          <a:xfrm>
            <a:off x="3595332" y="2768600"/>
            <a:ext cx="8596668" cy="1320800"/>
          </a:xfrm>
        </p:spPr>
        <p:txBody>
          <a:bodyPr/>
          <a:lstStyle/>
          <a:p>
            <a:r>
              <a:rPr lang="en-IN" b="1" dirty="0">
                <a:solidFill>
                  <a:schemeClr val="tx1"/>
                </a:solidFill>
              </a:rPr>
              <a:t>THANK YOU</a:t>
            </a:r>
          </a:p>
        </p:txBody>
      </p:sp>
    </p:spTree>
    <p:extLst>
      <p:ext uri="{BB962C8B-B14F-4D97-AF65-F5344CB8AC3E}">
        <p14:creationId xmlns:p14="http://schemas.microsoft.com/office/powerpoint/2010/main" val="3967363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7CC714-D30B-7527-A1FB-C5318D91932E}"/>
              </a:ext>
            </a:extLst>
          </p:cNvPr>
          <p:cNvSpPr txBox="1"/>
          <p:nvPr/>
        </p:nvSpPr>
        <p:spPr>
          <a:xfrm>
            <a:off x="534572" y="477862"/>
            <a:ext cx="8778240" cy="3970318"/>
          </a:xfrm>
          <a:prstGeom prst="rect">
            <a:avLst/>
          </a:prstGeom>
          <a:noFill/>
        </p:spPr>
        <p:txBody>
          <a:bodyPr wrap="square">
            <a:spAutoFit/>
          </a:bodyPr>
          <a:lstStyle/>
          <a:p>
            <a:r>
              <a:rPr lang="en-US" sz="3600" dirty="0">
                <a:effectLst/>
                <a:latin typeface="Edmund-Texture"/>
              </a:rPr>
              <a:t>PROBLEM STATEMENT </a:t>
            </a:r>
            <a:endParaRPr lang="en-US" dirty="0"/>
          </a:p>
          <a:p>
            <a:r>
              <a:rPr lang="en-US" sz="1800" b="1" i="1" dirty="0">
                <a:solidFill>
                  <a:srgbClr val="162F7B"/>
                </a:solidFill>
                <a:effectLst/>
                <a:latin typeface="EastmanGrotesque-BoldItalic"/>
              </a:rPr>
              <a:t>Acme Corporation</a:t>
            </a:r>
            <a:r>
              <a:rPr lang="en-US" sz="1800" b="1" i="1" dirty="0">
                <a:solidFill>
                  <a:srgbClr val="0071C9"/>
                </a:solidFill>
                <a:effectLst/>
                <a:latin typeface="EastmanGrotesque-BoldItalic"/>
              </a:rPr>
              <a:t>, a leading tech company, is facing a significant challenge with </a:t>
            </a:r>
            <a:endParaRPr lang="en-US" dirty="0"/>
          </a:p>
          <a:p>
            <a:r>
              <a:rPr lang="en-US" sz="1800" b="1" i="1" dirty="0">
                <a:solidFill>
                  <a:srgbClr val="0071C9"/>
                </a:solidFill>
                <a:effectLst/>
                <a:latin typeface="EastmanGrotesque-BoldItalic"/>
              </a:rPr>
              <a:t>employee turnover. The HR department is concerned about the increasing rate of </a:t>
            </a:r>
            <a:endParaRPr lang="en-US" dirty="0"/>
          </a:p>
          <a:p>
            <a:r>
              <a:rPr lang="en-US" sz="1800" b="1" i="1" dirty="0">
                <a:solidFill>
                  <a:srgbClr val="0071C9"/>
                </a:solidFill>
                <a:effectLst/>
                <a:latin typeface="EastmanGrotesque-BoldItalic"/>
              </a:rPr>
              <a:t>attrition, as it negatively impacts team dynamics, project continuity, and overall </a:t>
            </a:r>
            <a:endParaRPr lang="en-US" dirty="0"/>
          </a:p>
          <a:p>
            <a:r>
              <a:rPr lang="en-US" sz="1800" b="1" i="1" dirty="0">
                <a:solidFill>
                  <a:srgbClr val="0071C9"/>
                </a:solidFill>
                <a:effectLst/>
                <a:latin typeface="EastmanGrotesque-BoldItalic"/>
              </a:rPr>
              <a:t>company morale. </a:t>
            </a:r>
            <a:endParaRPr lang="en-US" dirty="0"/>
          </a:p>
          <a:p>
            <a:r>
              <a:rPr lang="en-US" sz="1800" b="1" i="1" dirty="0">
                <a:solidFill>
                  <a:srgbClr val="0071C9"/>
                </a:solidFill>
                <a:effectLst/>
                <a:latin typeface="EastmanGrotesque-BoldItalic"/>
              </a:rPr>
              <a:t>To address this issue, Acme Corporation wants to leverage </a:t>
            </a:r>
            <a:r>
              <a:rPr lang="en-US" sz="1800" b="1" i="1" dirty="0">
                <a:solidFill>
                  <a:srgbClr val="162F7B"/>
                </a:solidFill>
                <a:effectLst/>
                <a:latin typeface="EastmanGrotesque-BoldItalic"/>
              </a:rPr>
              <a:t>data analytics </a:t>
            </a:r>
            <a:r>
              <a:rPr lang="en-US" sz="1800" b="1" i="1" dirty="0">
                <a:solidFill>
                  <a:srgbClr val="0071C9"/>
                </a:solidFill>
                <a:effectLst/>
                <a:latin typeface="EastmanGrotesque-BoldItalic"/>
              </a:rPr>
              <a:t>and </a:t>
            </a:r>
            <a:endParaRPr lang="en-US" dirty="0"/>
          </a:p>
          <a:p>
            <a:r>
              <a:rPr lang="en-US" sz="1800" b="1" i="1" dirty="0">
                <a:solidFill>
                  <a:srgbClr val="162F7B"/>
                </a:solidFill>
                <a:effectLst/>
                <a:latin typeface="EastmanGrotesque-BoldItalic"/>
              </a:rPr>
              <a:t>machine learning </a:t>
            </a:r>
            <a:r>
              <a:rPr lang="en-US" sz="1800" b="1" i="1" dirty="0">
                <a:solidFill>
                  <a:srgbClr val="0071C9"/>
                </a:solidFill>
                <a:effectLst/>
                <a:latin typeface="EastmanGrotesque-BoldItalic"/>
              </a:rPr>
              <a:t>to understand the factors influencing employee turnover and </a:t>
            </a:r>
            <a:r>
              <a:rPr lang="en-US" sz="1800" b="1" i="1" dirty="0">
                <a:solidFill>
                  <a:srgbClr val="162F7B"/>
                </a:solidFill>
                <a:effectLst/>
                <a:latin typeface="EastmanGrotesque-BoldItalic"/>
              </a:rPr>
              <a:t>predict </a:t>
            </a:r>
            <a:endParaRPr lang="en-US" dirty="0"/>
          </a:p>
          <a:p>
            <a:r>
              <a:rPr lang="en-US" sz="1800" b="1" i="1" dirty="0">
                <a:solidFill>
                  <a:srgbClr val="0071C9"/>
                </a:solidFill>
                <a:effectLst/>
                <a:latin typeface="EastmanGrotesque-BoldItalic"/>
              </a:rPr>
              <a:t>which employees are likely to leave in the near future. </a:t>
            </a:r>
            <a:endParaRPr lang="en-US" dirty="0"/>
          </a:p>
          <a:p>
            <a:r>
              <a:rPr lang="en-US" sz="3600" dirty="0">
                <a:effectLst/>
                <a:latin typeface="Edmund-Texture"/>
              </a:rPr>
              <a:t>GOAL </a:t>
            </a:r>
            <a:endParaRPr lang="en-US" dirty="0"/>
          </a:p>
          <a:p>
            <a:r>
              <a:rPr lang="en-US" sz="1800" b="1" i="1" dirty="0">
                <a:solidFill>
                  <a:srgbClr val="0071C9"/>
                </a:solidFill>
                <a:effectLst/>
                <a:latin typeface="EastmanGrotesque-BoldItalic"/>
              </a:rPr>
              <a:t>To examine the trends and underlying factors contributing to employee attrition, and </a:t>
            </a:r>
            <a:endParaRPr lang="en-US" dirty="0"/>
          </a:p>
          <a:p>
            <a:r>
              <a:rPr lang="en-US" sz="1800" b="1" i="1" dirty="0">
                <a:solidFill>
                  <a:srgbClr val="0071C9"/>
                </a:solidFill>
                <a:effectLst/>
                <a:latin typeface="EastmanGrotesque-BoldItalic"/>
              </a:rPr>
              <a:t>to develop a </a:t>
            </a:r>
            <a:r>
              <a:rPr lang="en-US" sz="1800" b="1" i="1" dirty="0">
                <a:solidFill>
                  <a:srgbClr val="162F7B"/>
                </a:solidFill>
                <a:effectLst/>
                <a:latin typeface="EastmanGrotesque-BoldItalic"/>
              </a:rPr>
              <a:t>Binary Classification Model </a:t>
            </a:r>
            <a:r>
              <a:rPr lang="en-US" sz="1800" b="1" i="1" dirty="0">
                <a:solidFill>
                  <a:srgbClr val="0071C9"/>
                </a:solidFill>
                <a:effectLst/>
                <a:latin typeface="EastmanGrotesque-BoldItalic"/>
              </a:rPr>
              <a:t>for predicting whether an employee is likely </a:t>
            </a:r>
            <a:endParaRPr lang="en-US" dirty="0"/>
          </a:p>
          <a:p>
            <a:r>
              <a:rPr lang="en-US" sz="1800" b="1" i="1" dirty="0">
                <a:solidFill>
                  <a:srgbClr val="0071C9"/>
                </a:solidFill>
                <a:effectLst/>
                <a:latin typeface="EastmanGrotesque-BoldItalic"/>
              </a:rPr>
              <a:t>to leave or stay with the company.</a:t>
            </a:r>
            <a:endParaRPr lang="en-IN" dirty="0"/>
          </a:p>
        </p:txBody>
      </p:sp>
    </p:spTree>
    <p:extLst>
      <p:ext uri="{BB962C8B-B14F-4D97-AF65-F5344CB8AC3E}">
        <p14:creationId xmlns:p14="http://schemas.microsoft.com/office/powerpoint/2010/main" val="2110537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642403-3385-0183-18FD-67D22E71532C}"/>
              </a:ext>
            </a:extLst>
          </p:cNvPr>
          <p:cNvSpPr txBox="1"/>
          <p:nvPr/>
        </p:nvSpPr>
        <p:spPr>
          <a:xfrm>
            <a:off x="661182" y="970671"/>
            <a:ext cx="8496885" cy="2646878"/>
          </a:xfrm>
          <a:prstGeom prst="rect">
            <a:avLst/>
          </a:prstGeom>
          <a:noFill/>
        </p:spPr>
        <p:txBody>
          <a:bodyPr wrap="square">
            <a:spAutoFit/>
          </a:bodyPr>
          <a:lstStyle/>
          <a:p>
            <a:r>
              <a:rPr lang="en-US" sz="2800" b="1" dirty="0">
                <a:effectLst/>
                <a:latin typeface="Edmund-Texture"/>
              </a:rPr>
              <a:t>ABOUT DATA </a:t>
            </a:r>
            <a:endParaRPr lang="en-US" b="1" dirty="0"/>
          </a:p>
          <a:p>
            <a:r>
              <a:rPr lang="en-US" sz="1800" b="1" i="1" dirty="0">
                <a:solidFill>
                  <a:srgbClr val="0071C9"/>
                </a:solidFill>
                <a:effectLst/>
                <a:latin typeface="EastmanGrotesque-BoldItalic"/>
              </a:rPr>
              <a:t>The available dataset is accessible in </a:t>
            </a:r>
            <a:r>
              <a:rPr lang="en-US" sz="1800" b="1" i="1" dirty="0">
                <a:solidFill>
                  <a:srgbClr val="162F7B"/>
                </a:solidFill>
                <a:effectLst/>
                <a:latin typeface="EastmanGrotesque-BoldItalic"/>
              </a:rPr>
              <a:t>" .csv" </a:t>
            </a:r>
            <a:r>
              <a:rPr lang="en-US" sz="1800" b="1" i="1" dirty="0">
                <a:solidFill>
                  <a:srgbClr val="0071C9"/>
                </a:solidFill>
                <a:effectLst/>
                <a:latin typeface="EastmanGrotesque-BoldItalic"/>
              </a:rPr>
              <a:t>format, containing </a:t>
            </a:r>
            <a:endParaRPr lang="en-US" dirty="0"/>
          </a:p>
          <a:p>
            <a:r>
              <a:rPr lang="en-US" sz="1800" b="1" i="1" dirty="0">
                <a:solidFill>
                  <a:srgbClr val="162F7B"/>
                </a:solidFill>
                <a:effectLst/>
                <a:latin typeface="EastmanGrotesque-BoldItalic"/>
              </a:rPr>
              <a:t>employee demographic information</a:t>
            </a:r>
            <a:r>
              <a:rPr lang="en-US" sz="1800" b="1" i="1" dirty="0">
                <a:solidFill>
                  <a:srgbClr val="0071C9"/>
                </a:solidFill>
                <a:effectLst/>
                <a:latin typeface="EastmanGrotesque-BoldItalic"/>
              </a:rPr>
              <a:t>. </a:t>
            </a:r>
          </a:p>
          <a:p>
            <a:endParaRPr lang="en-US" b="1" i="1" dirty="0">
              <a:solidFill>
                <a:srgbClr val="0071C9"/>
              </a:solidFill>
              <a:latin typeface="EastmanGrotesque-BoldItalic"/>
            </a:endParaRPr>
          </a:p>
          <a:p>
            <a:endParaRPr lang="en-US" b="1" i="1" dirty="0">
              <a:solidFill>
                <a:srgbClr val="0071C9"/>
              </a:solidFill>
              <a:latin typeface="EastmanGrotesque-BoldItalic"/>
            </a:endParaRPr>
          </a:p>
          <a:p>
            <a:endParaRPr lang="en-US" dirty="0"/>
          </a:p>
          <a:p>
            <a:r>
              <a:rPr lang="en-US" sz="2400" b="1" i="1" dirty="0">
                <a:solidFill>
                  <a:srgbClr val="0071C9"/>
                </a:solidFill>
                <a:effectLst/>
                <a:latin typeface="EastmanGrotesque-BoldItalic"/>
              </a:rPr>
              <a:t>Number of Rows in the dataset - </a:t>
            </a:r>
            <a:r>
              <a:rPr lang="en-US" sz="2400" b="1" i="1" dirty="0">
                <a:solidFill>
                  <a:srgbClr val="162F7B"/>
                </a:solidFill>
                <a:effectLst/>
                <a:latin typeface="EastmanGrotesque-BoldItalic"/>
              </a:rPr>
              <a:t>1470 </a:t>
            </a:r>
            <a:endParaRPr lang="en-US" dirty="0"/>
          </a:p>
          <a:p>
            <a:r>
              <a:rPr lang="en-US" sz="2400" b="1" i="1" dirty="0">
                <a:solidFill>
                  <a:srgbClr val="0071C9"/>
                </a:solidFill>
                <a:effectLst/>
                <a:latin typeface="EastmanGrotesque-BoldItalic"/>
              </a:rPr>
              <a:t>Number of Columns in the dataset - </a:t>
            </a:r>
            <a:r>
              <a:rPr lang="en-US" sz="2400" b="1" i="1" dirty="0">
                <a:solidFill>
                  <a:srgbClr val="162F7B"/>
                </a:solidFill>
                <a:effectLst/>
                <a:latin typeface="EastmanGrotesque-BoldItalic"/>
              </a:rPr>
              <a:t>35</a:t>
            </a:r>
            <a:endParaRPr lang="en-IN" dirty="0"/>
          </a:p>
        </p:txBody>
      </p:sp>
    </p:spTree>
    <p:extLst>
      <p:ext uri="{BB962C8B-B14F-4D97-AF65-F5344CB8AC3E}">
        <p14:creationId xmlns:p14="http://schemas.microsoft.com/office/powerpoint/2010/main" val="1175693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1D9B3D-E6ED-3C57-3770-D6D249D361D9}"/>
              </a:ext>
            </a:extLst>
          </p:cNvPr>
          <p:cNvSpPr txBox="1"/>
          <p:nvPr/>
        </p:nvSpPr>
        <p:spPr>
          <a:xfrm>
            <a:off x="647114" y="196948"/>
            <a:ext cx="8131125" cy="6809556"/>
          </a:xfrm>
          <a:prstGeom prst="rect">
            <a:avLst/>
          </a:prstGeom>
          <a:noFill/>
        </p:spPr>
        <p:txBody>
          <a:bodyPr wrap="square">
            <a:spAutoFit/>
          </a:bodyPr>
          <a:lstStyle/>
          <a:p>
            <a:r>
              <a:rPr lang="en-US" sz="3600" b="1" dirty="0">
                <a:solidFill>
                  <a:srgbClr val="162F7B"/>
                </a:solidFill>
                <a:effectLst/>
                <a:latin typeface="LeagueSpartan-Bold"/>
              </a:rPr>
              <a:t>Column Description: </a:t>
            </a:r>
          </a:p>
          <a:p>
            <a:pPr>
              <a:lnSpc>
                <a:spcPct val="150000"/>
              </a:lnSpc>
            </a:pPr>
            <a:r>
              <a:rPr lang="en-US" sz="1700" b="1" i="1" dirty="0">
                <a:solidFill>
                  <a:srgbClr val="162F7B"/>
                </a:solidFill>
                <a:latin typeface="EastmanGrotesque-BoldItalic"/>
              </a:rPr>
              <a:t>Age: </a:t>
            </a:r>
            <a:r>
              <a:rPr lang="en-US" sz="1700" b="1" i="1" dirty="0">
                <a:solidFill>
                  <a:srgbClr val="0071C9"/>
                </a:solidFill>
                <a:latin typeface="EastmanGrotesque-BoldItalic"/>
              </a:rPr>
              <a:t>The age of the employee.</a:t>
            </a:r>
            <a:endParaRPr lang="en-US" sz="1700" dirty="0"/>
          </a:p>
          <a:p>
            <a:pPr>
              <a:lnSpc>
                <a:spcPct val="150000"/>
              </a:lnSpc>
            </a:pPr>
            <a:r>
              <a:rPr lang="en-US" sz="1700" b="1" i="1" dirty="0">
                <a:solidFill>
                  <a:srgbClr val="162F7B"/>
                </a:solidFill>
                <a:latin typeface="EastmanGrotesque-BoldItalic"/>
              </a:rPr>
              <a:t>Attrition: </a:t>
            </a:r>
            <a:r>
              <a:rPr lang="en-US" sz="1700" b="1" i="1" dirty="0">
                <a:solidFill>
                  <a:srgbClr val="0071C9"/>
                </a:solidFill>
                <a:latin typeface="EastmanGrotesque-BoldItalic"/>
              </a:rPr>
              <a:t>A binary variable indicating whether the employee has left the company </a:t>
            </a:r>
            <a:endParaRPr lang="en-US" sz="1700" dirty="0"/>
          </a:p>
          <a:p>
            <a:pPr>
              <a:lnSpc>
                <a:spcPct val="150000"/>
              </a:lnSpc>
            </a:pPr>
            <a:r>
              <a:rPr lang="en-US" sz="1700" b="1" i="1" dirty="0">
                <a:solidFill>
                  <a:srgbClr val="0071C9"/>
                </a:solidFill>
                <a:latin typeface="EastmanGrotesque-BoldItalic"/>
              </a:rPr>
              <a:t>(1) or is still employed (0). </a:t>
            </a:r>
            <a:endParaRPr lang="en-US" sz="1700" dirty="0"/>
          </a:p>
          <a:p>
            <a:pPr>
              <a:lnSpc>
                <a:spcPct val="150000"/>
              </a:lnSpc>
            </a:pPr>
            <a:r>
              <a:rPr lang="en-US" sz="1700" b="1" i="1" dirty="0" err="1">
                <a:solidFill>
                  <a:srgbClr val="162F7B"/>
                </a:solidFill>
                <a:latin typeface="EastmanGrotesque-BoldItalic"/>
              </a:rPr>
              <a:t>BusinessTravel</a:t>
            </a:r>
            <a:r>
              <a:rPr lang="en-US" sz="1700" b="1" i="1" dirty="0">
                <a:solidFill>
                  <a:srgbClr val="162F7B"/>
                </a:solidFill>
                <a:latin typeface="EastmanGrotesque-BoldItalic"/>
              </a:rPr>
              <a:t>: </a:t>
            </a:r>
            <a:r>
              <a:rPr lang="en-US" sz="1700" b="1" i="1" dirty="0">
                <a:solidFill>
                  <a:srgbClr val="0071C9"/>
                </a:solidFill>
                <a:latin typeface="EastmanGrotesque-BoldItalic"/>
              </a:rPr>
              <a:t>The frequency and nature of business-related travel (e.g., </a:t>
            </a:r>
            <a:endParaRPr lang="en-US" sz="1700" dirty="0"/>
          </a:p>
          <a:p>
            <a:pPr>
              <a:lnSpc>
                <a:spcPct val="150000"/>
              </a:lnSpc>
            </a:pPr>
            <a:r>
              <a:rPr lang="en-US" sz="1700" b="1" i="1" dirty="0">
                <a:solidFill>
                  <a:srgbClr val="0071C9"/>
                </a:solidFill>
                <a:latin typeface="EastmanGrotesque-BoldItalic"/>
              </a:rPr>
              <a:t>"</a:t>
            </a:r>
            <a:r>
              <a:rPr lang="en-US" sz="1700" b="1" i="1" dirty="0" err="1">
                <a:solidFill>
                  <a:srgbClr val="0071C9"/>
                </a:solidFill>
                <a:latin typeface="EastmanGrotesque-BoldItalic"/>
              </a:rPr>
              <a:t>Travel_Rarely</a:t>
            </a:r>
            <a:r>
              <a:rPr lang="en-US" sz="1700" b="1" i="1" dirty="0">
                <a:solidFill>
                  <a:srgbClr val="0071C9"/>
                </a:solidFill>
                <a:latin typeface="EastmanGrotesque-BoldItalic"/>
              </a:rPr>
              <a:t>, " "</a:t>
            </a:r>
            <a:r>
              <a:rPr lang="en-US" sz="1700" b="1" i="1" dirty="0" err="1">
                <a:solidFill>
                  <a:srgbClr val="0071C9"/>
                </a:solidFill>
                <a:latin typeface="EastmanGrotesque-BoldItalic"/>
              </a:rPr>
              <a:t>Travel_Frequently</a:t>
            </a:r>
            <a:r>
              <a:rPr lang="en-US" sz="1700" b="1" i="1" dirty="0">
                <a:solidFill>
                  <a:srgbClr val="0071C9"/>
                </a:solidFill>
                <a:latin typeface="EastmanGrotesque-BoldItalic"/>
              </a:rPr>
              <a:t>, " "Non-Travel"). </a:t>
            </a:r>
            <a:endParaRPr lang="en-US" sz="1700" dirty="0"/>
          </a:p>
          <a:p>
            <a:pPr>
              <a:lnSpc>
                <a:spcPct val="150000"/>
              </a:lnSpc>
            </a:pPr>
            <a:r>
              <a:rPr lang="en-US" sz="1700" b="1" i="1" dirty="0" err="1">
                <a:solidFill>
                  <a:srgbClr val="162F7B"/>
                </a:solidFill>
                <a:latin typeface="EastmanGrotesque-BoldItalic"/>
              </a:rPr>
              <a:t>DailyRate</a:t>
            </a:r>
            <a:r>
              <a:rPr lang="en-US" sz="1700" b="1" i="1" dirty="0">
                <a:solidFill>
                  <a:srgbClr val="162F7B"/>
                </a:solidFill>
                <a:latin typeface="EastmanGrotesque-BoldItalic"/>
              </a:rPr>
              <a:t>: </a:t>
            </a:r>
            <a:r>
              <a:rPr lang="en-US" sz="1700" b="1" i="1" dirty="0">
                <a:solidFill>
                  <a:srgbClr val="0071C9"/>
                </a:solidFill>
                <a:latin typeface="EastmanGrotesque-BoldItalic"/>
              </a:rPr>
              <a:t>The daily rate of pay for the employee. </a:t>
            </a:r>
            <a:endParaRPr lang="en-US" sz="1700" dirty="0"/>
          </a:p>
          <a:p>
            <a:pPr>
              <a:lnSpc>
                <a:spcPct val="150000"/>
              </a:lnSpc>
            </a:pPr>
            <a:r>
              <a:rPr lang="en-US" sz="1700" b="1" i="1" dirty="0">
                <a:solidFill>
                  <a:srgbClr val="162F7B"/>
                </a:solidFill>
                <a:latin typeface="EastmanGrotesque-BoldItalic"/>
              </a:rPr>
              <a:t>Department: </a:t>
            </a:r>
            <a:r>
              <a:rPr lang="en-US" sz="1700" b="1" i="1" dirty="0">
                <a:solidFill>
                  <a:srgbClr val="0071C9"/>
                </a:solidFill>
                <a:latin typeface="EastmanGrotesque-BoldItalic"/>
              </a:rPr>
              <a:t>The department to which the employee belongs (e.g., "Sales, " </a:t>
            </a:r>
            <a:endParaRPr lang="en-US" sz="1700" dirty="0"/>
          </a:p>
          <a:p>
            <a:pPr>
              <a:lnSpc>
                <a:spcPct val="150000"/>
              </a:lnSpc>
            </a:pPr>
            <a:r>
              <a:rPr lang="en-US" sz="1700" b="1" i="1" dirty="0">
                <a:solidFill>
                  <a:srgbClr val="0071C9"/>
                </a:solidFill>
                <a:latin typeface="EastmanGrotesque-BoldItalic"/>
              </a:rPr>
              <a:t>"Research &amp; Development, " "Human Resources"). </a:t>
            </a:r>
            <a:endParaRPr lang="en-US" sz="1700" dirty="0"/>
          </a:p>
          <a:p>
            <a:pPr>
              <a:lnSpc>
                <a:spcPct val="150000"/>
              </a:lnSpc>
            </a:pPr>
            <a:r>
              <a:rPr lang="en-US" sz="1700" b="1" i="1" dirty="0" err="1">
                <a:solidFill>
                  <a:srgbClr val="162F7B"/>
                </a:solidFill>
                <a:latin typeface="EastmanGrotesque-BoldItalic"/>
              </a:rPr>
              <a:t>DistanceFromHome</a:t>
            </a:r>
            <a:r>
              <a:rPr lang="en-US" sz="1700" b="1" i="1" dirty="0">
                <a:solidFill>
                  <a:srgbClr val="162F7B"/>
                </a:solidFill>
                <a:latin typeface="EastmanGrotesque-BoldItalic"/>
              </a:rPr>
              <a:t>: </a:t>
            </a:r>
            <a:r>
              <a:rPr lang="en-US" sz="1700" b="1" i="1" dirty="0">
                <a:solidFill>
                  <a:srgbClr val="0071C9"/>
                </a:solidFill>
                <a:latin typeface="EastmanGrotesque-BoldItalic"/>
              </a:rPr>
              <a:t>The distance of the employee's residence from the workplace. </a:t>
            </a:r>
            <a:endParaRPr lang="en-US" sz="1700" dirty="0"/>
          </a:p>
          <a:p>
            <a:pPr>
              <a:lnSpc>
                <a:spcPct val="150000"/>
              </a:lnSpc>
            </a:pPr>
            <a:r>
              <a:rPr lang="en-US" sz="1700" b="1" i="1" dirty="0">
                <a:solidFill>
                  <a:srgbClr val="162F7B"/>
                </a:solidFill>
                <a:latin typeface="EastmanGrotesque-BoldItalic"/>
              </a:rPr>
              <a:t>Education: </a:t>
            </a:r>
            <a:r>
              <a:rPr lang="en-US" sz="1700" b="1" i="1" dirty="0">
                <a:solidFill>
                  <a:srgbClr val="0071C9"/>
                </a:solidFill>
                <a:latin typeface="EastmanGrotesque-BoldItalic"/>
              </a:rPr>
              <a:t>The employee's level of education (e.g., "1: 'Below College' , " </a:t>
            </a:r>
            <a:endParaRPr lang="en-US" sz="1700" dirty="0"/>
          </a:p>
          <a:p>
            <a:pPr>
              <a:lnSpc>
                <a:spcPct val="150000"/>
              </a:lnSpc>
            </a:pPr>
            <a:r>
              <a:rPr lang="en-US" sz="1700" b="1" i="1" dirty="0">
                <a:solidFill>
                  <a:srgbClr val="0071C9"/>
                </a:solidFill>
                <a:latin typeface="EastmanGrotesque-BoldItalic"/>
              </a:rPr>
              <a:t>"2: 'College' , " "3: 'Bachelor' , " "4: 'Master' , " "5: 'Doctor'). </a:t>
            </a:r>
            <a:endParaRPr lang="en-US" sz="1700" dirty="0"/>
          </a:p>
          <a:p>
            <a:pPr>
              <a:lnSpc>
                <a:spcPct val="150000"/>
              </a:lnSpc>
            </a:pPr>
            <a:r>
              <a:rPr lang="en-US" sz="1700" b="1" i="1" dirty="0" err="1">
                <a:solidFill>
                  <a:srgbClr val="162F7B"/>
                </a:solidFill>
                <a:latin typeface="EastmanGrotesque-BoldItalic"/>
              </a:rPr>
              <a:t>EducationField</a:t>
            </a:r>
            <a:r>
              <a:rPr lang="en-US" sz="1700" b="1" i="1" dirty="0">
                <a:solidFill>
                  <a:srgbClr val="162F7B"/>
                </a:solidFill>
                <a:latin typeface="EastmanGrotesque-BoldItalic"/>
              </a:rPr>
              <a:t>: </a:t>
            </a:r>
            <a:r>
              <a:rPr lang="en-US" sz="1700" b="1" i="1" dirty="0">
                <a:solidFill>
                  <a:srgbClr val="0071C9"/>
                </a:solidFill>
                <a:latin typeface="EastmanGrotesque-BoldItalic"/>
              </a:rPr>
              <a:t>The field in which the employee's education lies (e.g., "Life </a:t>
            </a:r>
            <a:endParaRPr lang="en-US" sz="1700" dirty="0"/>
          </a:p>
          <a:p>
            <a:pPr>
              <a:lnSpc>
                <a:spcPct val="150000"/>
              </a:lnSpc>
            </a:pPr>
            <a:r>
              <a:rPr lang="en-US" sz="1700" b="1" i="1" dirty="0">
                <a:solidFill>
                  <a:srgbClr val="0071C9"/>
                </a:solidFill>
                <a:latin typeface="EastmanGrotesque-BoldItalic"/>
              </a:rPr>
              <a:t>Sciences, " "Medical, " "Marketing"). </a:t>
            </a:r>
            <a:endParaRPr lang="en-US" sz="1700" dirty="0"/>
          </a:p>
          <a:p>
            <a:pPr>
              <a:lnSpc>
                <a:spcPct val="150000"/>
              </a:lnSpc>
            </a:pPr>
            <a:r>
              <a:rPr lang="en-US" sz="1700" b="1" i="1" dirty="0" err="1">
                <a:solidFill>
                  <a:srgbClr val="162F7B"/>
                </a:solidFill>
                <a:latin typeface="EastmanGrotesque-BoldItalic"/>
              </a:rPr>
              <a:t>EmployeeCount</a:t>
            </a:r>
            <a:r>
              <a:rPr lang="en-US" sz="1700" b="1" i="1" dirty="0">
                <a:solidFill>
                  <a:srgbClr val="162F7B"/>
                </a:solidFill>
                <a:latin typeface="EastmanGrotesque-BoldItalic"/>
              </a:rPr>
              <a:t>: </a:t>
            </a:r>
            <a:r>
              <a:rPr lang="en-US" sz="1700" b="1" i="1" dirty="0">
                <a:solidFill>
                  <a:srgbClr val="0071C9"/>
                </a:solidFill>
                <a:latin typeface="EastmanGrotesque-BoldItalic"/>
              </a:rPr>
              <a:t>Number of employees, typically used for internal recordkeeping. </a:t>
            </a:r>
            <a:endParaRPr lang="en-US" sz="1700" dirty="0"/>
          </a:p>
          <a:p>
            <a:pPr>
              <a:lnSpc>
                <a:spcPct val="150000"/>
              </a:lnSpc>
            </a:pPr>
            <a:r>
              <a:rPr lang="en-US" sz="1700" b="1" i="1" dirty="0" err="1">
                <a:solidFill>
                  <a:srgbClr val="162F7B"/>
                </a:solidFill>
                <a:latin typeface="EastmanGrotesque-BoldItalic"/>
              </a:rPr>
              <a:t>EmployeeNumber</a:t>
            </a:r>
            <a:r>
              <a:rPr lang="en-US" sz="1700" b="1" i="1" dirty="0">
                <a:solidFill>
                  <a:srgbClr val="162F7B"/>
                </a:solidFill>
                <a:latin typeface="EastmanGrotesque-BoldItalic"/>
              </a:rPr>
              <a:t>: </a:t>
            </a:r>
            <a:r>
              <a:rPr lang="en-US" sz="1700" b="1" i="1" dirty="0">
                <a:solidFill>
                  <a:srgbClr val="0071C9"/>
                </a:solidFill>
                <a:latin typeface="EastmanGrotesque-BoldItalic"/>
              </a:rPr>
              <a:t>A unique identifier for each employee.</a:t>
            </a:r>
            <a:endParaRPr lang="en-IN" sz="1700" dirty="0"/>
          </a:p>
          <a:p>
            <a:endParaRPr lang="en-US" dirty="0"/>
          </a:p>
        </p:txBody>
      </p:sp>
    </p:spTree>
    <p:extLst>
      <p:ext uri="{BB962C8B-B14F-4D97-AF65-F5344CB8AC3E}">
        <p14:creationId xmlns:p14="http://schemas.microsoft.com/office/powerpoint/2010/main" val="690039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C67DF7-80D7-467B-F78D-3C4186AA09A5}"/>
              </a:ext>
            </a:extLst>
          </p:cNvPr>
          <p:cNvSpPr txBox="1"/>
          <p:nvPr/>
        </p:nvSpPr>
        <p:spPr>
          <a:xfrm>
            <a:off x="478303" y="924138"/>
            <a:ext cx="8285870" cy="5803127"/>
          </a:xfrm>
          <a:prstGeom prst="rect">
            <a:avLst/>
          </a:prstGeom>
          <a:noFill/>
        </p:spPr>
        <p:txBody>
          <a:bodyPr wrap="square">
            <a:spAutoFit/>
          </a:bodyPr>
          <a:lstStyle/>
          <a:p>
            <a:r>
              <a:rPr lang="en-US" sz="3200" b="1" dirty="0">
                <a:solidFill>
                  <a:srgbClr val="162F7B"/>
                </a:solidFill>
                <a:effectLst/>
                <a:latin typeface="LeagueSpartan-Bold"/>
              </a:rPr>
              <a:t>Column Description: </a:t>
            </a:r>
          </a:p>
          <a:p>
            <a:endParaRPr lang="en-US" dirty="0"/>
          </a:p>
          <a:p>
            <a:pPr>
              <a:lnSpc>
                <a:spcPct val="150000"/>
              </a:lnSpc>
            </a:pPr>
            <a:r>
              <a:rPr lang="en-US" sz="1800" b="1" i="1" dirty="0" err="1">
                <a:solidFill>
                  <a:srgbClr val="162F7B"/>
                </a:solidFill>
                <a:effectLst/>
                <a:latin typeface="EastmanGrotesque-BoldItalic"/>
              </a:rPr>
              <a:t>EnvironmentSatisfaction</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level of satisfaction with the work environment on </a:t>
            </a:r>
            <a:endParaRPr lang="en-US" dirty="0"/>
          </a:p>
          <a:p>
            <a:pPr>
              <a:lnSpc>
                <a:spcPct val="150000"/>
              </a:lnSpc>
            </a:pPr>
            <a:r>
              <a:rPr lang="en-US" sz="1800" b="1" i="1" dirty="0">
                <a:solidFill>
                  <a:srgbClr val="0071C9"/>
                </a:solidFill>
                <a:effectLst/>
                <a:latin typeface="EastmanGrotesque-BoldItalic"/>
              </a:rPr>
              <a:t>a scale. </a:t>
            </a:r>
            <a:endParaRPr lang="en-US" dirty="0"/>
          </a:p>
          <a:p>
            <a:pPr>
              <a:lnSpc>
                <a:spcPct val="150000"/>
              </a:lnSpc>
            </a:pPr>
            <a:r>
              <a:rPr lang="en-US" sz="1800" b="1" i="1" dirty="0">
                <a:solidFill>
                  <a:srgbClr val="162F7B"/>
                </a:solidFill>
                <a:effectLst/>
                <a:latin typeface="EastmanGrotesque-BoldItalic"/>
              </a:rPr>
              <a:t>Gender: </a:t>
            </a:r>
            <a:r>
              <a:rPr lang="en-US" sz="1800" b="1" i="1" dirty="0">
                <a:solidFill>
                  <a:srgbClr val="0071C9"/>
                </a:solidFill>
                <a:effectLst/>
                <a:latin typeface="EastmanGrotesque-BoldItalic"/>
              </a:rPr>
              <a:t>Gender of the employee. </a:t>
            </a:r>
            <a:endParaRPr lang="en-US" dirty="0"/>
          </a:p>
          <a:p>
            <a:pPr>
              <a:lnSpc>
                <a:spcPct val="150000"/>
              </a:lnSpc>
            </a:pPr>
            <a:r>
              <a:rPr lang="en-US" sz="1800" b="1" i="1" dirty="0" err="1">
                <a:solidFill>
                  <a:srgbClr val="162F7B"/>
                </a:solidFill>
                <a:effectLst/>
                <a:latin typeface="EastmanGrotesque-BoldItalic"/>
              </a:rPr>
              <a:t>HourlyRate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hourly rate of pay for the employee. </a:t>
            </a:r>
            <a:endParaRPr lang="en-US" dirty="0"/>
          </a:p>
          <a:p>
            <a:pPr>
              <a:lnSpc>
                <a:spcPct val="150000"/>
              </a:lnSpc>
            </a:pPr>
            <a:r>
              <a:rPr lang="en-US" sz="1800" b="1" i="1" dirty="0" err="1">
                <a:solidFill>
                  <a:srgbClr val="162F7B"/>
                </a:solidFill>
                <a:effectLst/>
                <a:latin typeface="EastmanGrotesque-BoldItalic"/>
              </a:rPr>
              <a:t>JobInvolvement</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degree to which the employee is involved in their job. </a:t>
            </a:r>
            <a:endParaRPr lang="en-US" dirty="0"/>
          </a:p>
          <a:p>
            <a:pPr>
              <a:lnSpc>
                <a:spcPct val="150000"/>
              </a:lnSpc>
            </a:pPr>
            <a:r>
              <a:rPr lang="en-US" sz="1800" b="1" i="1" dirty="0" err="1">
                <a:solidFill>
                  <a:srgbClr val="162F7B"/>
                </a:solidFill>
                <a:effectLst/>
                <a:latin typeface="EastmanGrotesque-BoldItalic"/>
              </a:rPr>
              <a:t>JobLevel</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level or rank of the employee's position. </a:t>
            </a:r>
            <a:endParaRPr lang="en-US" dirty="0"/>
          </a:p>
          <a:p>
            <a:pPr>
              <a:lnSpc>
                <a:spcPct val="150000"/>
              </a:lnSpc>
            </a:pPr>
            <a:r>
              <a:rPr lang="en-US" sz="1800" b="1" i="1" dirty="0" err="1">
                <a:solidFill>
                  <a:srgbClr val="162F7B"/>
                </a:solidFill>
                <a:effectLst/>
                <a:latin typeface="EastmanGrotesque-BoldItalic"/>
              </a:rPr>
              <a:t>JobRole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specific role or title of the employee's job. </a:t>
            </a:r>
            <a:endParaRPr lang="en-US" dirty="0"/>
          </a:p>
          <a:p>
            <a:pPr>
              <a:lnSpc>
                <a:spcPct val="150000"/>
              </a:lnSpc>
            </a:pPr>
            <a:r>
              <a:rPr lang="en-US" sz="1800" b="1" i="1" dirty="0" err="1">
                <a:solidFill>
                  <a:srgbClr val="162F7B"/>
                </a:solidFill>
                <a:effectLst/>
                <a:latin typeface="EastmanGrotesque-BoldItalic"/>
              </a:rPr>
              <a:t>JobSatisfaction</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level of satisfaction with the job on a scale. </a:t>
            </a:r>
            <a:endParaRPr lang="en-US" dirty="0"/>
          </a:p>
          <a:p>
            <a:pPr>
              <a:lnSpc>
                <a:spcPct val="150000"/>
              </a:lnSpc>
            </a:pPr>
            <a:r>
              <a:rPr lang="en-US" sz="1800" b="1" i="1" dirty="0" err="1">
                <a:solidFill>
                  <a:srgbClr val="162F7B"/>
                </a:solidFill>
                <a:effectLst/>
                <a:latin typeface="EastmanGrotesque-BoldItalic"/>
              </a:rPr>
              <a:t>MaritalStatus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marital status of the employee. </a:t>
            </a:r>
            <a:endParaRPr lang="en-US" dirty="0"/>
          </a:p>
          <a:p>
            <a:pPr>
              <a:lnSpc>
                <a:spcPct val="150000"/>
              </a:lnSpc>
            </a:pPr>
            <a:r>
              <a:rPr lang="en-US" sz="1800" b="1" i="1" dirty="0" err="1">
                <a:solidFill>
                  <a:srgbClr val="162F7B"/>
                </a:solidFill>
                <a:effectLst/>
                <a:latin typeface="EastmanGrotesque-BoldItalic"/>
              </a:rPr>
              <a:t>MonthlyIncome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monthly salary of the employee. </a:t>
            </a:r>
            <a:endParaRPr lang="en-US" dirty="0"/>
          </a:p>
          <a:p>
            <a:pPr>
              <a:lnSpc>
                <a:spcPct val="150000"/>
              </a:lnSpc>
            </a:pPr>
            <a:r>
              <a:rPr lang="en-US" sz="1800" b="1" i="1" dirty="0" err="1">
                <a:solidFill>
                  <a:srgbClr val="162F7B"/>
                </a:solidFill>
                <a:effectLst/>
                <a:latin typeface="EastmanGrotesque-BoldItalic"/>
              </a:rPr>
              <a:t>MonthlyRate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monthly rate of pay for the employee. </a:t>
            </a:r>
            <a:endParaRPr lang="en-US" dirty="0"/>
          </a:p>
          <a:p>
            <a:pPr>
              <a:lnSpc>
                <a:spcPct val="150000"/>
              </a:lnSpc>
            </a:pPr>
            <a:r>
              <a:rPr lang="en-US" sz="1800" b="1" i="1" dirty="0" err="1">
                <a:solidFill>
                  <a:srgbClr val="162F7B"/>
                </a:solidFill>
                <a:effectLst/>
                <a:latin typeface="EastmanGrotesque-BoldItalic"/>
              </a:rPr>
              <a:t>NumCompaniesWorked</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companies the employee has worked for. </a:t>
            </a:r>
            <a:endParaRPr lang="en-IN" dirty="0"/>
          </a:p>
        </p:txBody>
      </p:sp>
    </p:spTree>
    <p:extLst>
      <p:ext uri="{BB962C8B-B14F-4D97-AF65-F5344CB8AC3E}">
        <p14:creationId xmlns:p14="http://schemas.microsoft.com/office/powerpoint/2010/main" val="3160832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6D2AF3-F2B9-D8AC-7958-3751F1C21885}"/>
              </a:ext>
            </a:extLst>
          </p:cNvPr>
          <p:cNvSpPr txBox="1"/>
          <p:nvPr/>
        </p:nvSpPr>
        <p:spPr>
          <a:xfrm>
            <a:off x="492369" y="492369"/>
            <a:ext cx="8665698" cy="5803127"/>
          </a:xfrm>
          <a:prstGeom prst="rect">
            <a:avLst/>
          </a:prstGeom>
          <a:noFill/>
        </p:spPr>
        <p:txBody>
          <a:bodyPr wrap="square">
            <a:spAutoFit/>
          </a:bodyPr>
          <a:lstStyle/>
          <a:p>
            <a:r>
              <a:rPr lang="en-US" sz="3200" b="1" dirty="0">
                <a:solidFill>
                  <a:srgbClr val="162F7B"/>
                </a:solidFill>
                <a:effectLst/>
                <a:latin typeface="LeagueSpartan-Bold"/>
              </a:rPr>
              <a:t>Column Description: </a:t>
            </a:r>
          </a:p>
          <a:p>
            <a:endParaRPr lang="en-US" dirty="0"/>
          </a:p>
          <a:p>
            <a:pPr>
              <a:lnSpc>
                <a:spcPct val="150000"/>
              </a:lnSpc>
            </a:pPr>
            <a:r>
              <a:rPr lang="en-US" sz="1800" b="1" i="1" dirty="0">
                <a:solidFill>
                  <a:srgbClr val="162F7B"/>
                </a:solidFill>
                <a:effectLst/>
                <a:latin typeface="EastmanGrotesque-BoldItalic"/>
              </a:rPr>
              <a:t>Over18: </a:t>
            </a:r>
            <a:r>
              <a:rPr lang="en-US" sz="1800" b="1" i="1" dirty="0">
                <a:solidFill>
                  <a:srgbClr val="0071C9"/>
                </a:solidFill>
                <a:effectLst/>
                <a:latin typeface="EastmanGrotesque-BoldItalic"/>
              </a:rPr>
              <a:t>Indicates whether the employee is over 18 years old. </a:t>
            </a:r>
            <a:endParaRPr lang="en-US" dirty="0"/>
          </a:p>
          <a:p>
            <a:pPr>
              <a:lnSpc>
                <a:spcPct val="150000"/>
              </a:lnSpc>
            </a:pPr>
            <a:r>
              <a:rPr lang="en-US" sz="1800" b="1" i="1" dirty="0" err="1">
                <a:solidFill>
                  <a:srgbClr val="162F7B"/>
                </a:solidFill>
                <a:effectLst/>
                <a:latin typeface="EastmanGrotesque-BoldItalic"/>
              </a:rPr>
              <a:t>OverTime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Whether the employee works overtime or not. </a:t>
            </a:r>
            <a:endParaRPr lang="en-US" dirty="0"/>
          </a:p>
          <a:p>
            <a:pPr>
              <a:lnSpc>
                <a:spcPct val="150000"/>
              </a:lnSpc>
            </a:pPr>
            <a:r>
              <a:rPr lang="en-US" sz="1800" b="1" i="1" dirty="0" err="1">
                <a:solidFill>
                  <a:srgbClr val="162F7B"/>
                </a:solidFill>
                <a:effectLst/>
                <a:latin typeface="EastmanGrotesque-BoldItalic"/>
              </a:rPr>
              <a:t>PercentSalaryHike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percentage increase in salary received by the employee. </a:t>
            </a:r>
            <a:endParaRPr lang="en-US" dirty="0"/>
          </a:p>
          <a:p>
            <a:pPr>
              <a:lnSpc>
                <a:spcPct val="150000"/>
              </a:lnSpc>
            </a:pPr>
            <a:r>
              <a:rPr lang="en-US" sz="1800" b="1" i="1" dirty="0" err="1">
                <a:solidFill>
                  <a:srgbClr val="162F7B"/>
                </a:solidFill>
                <a:effectLst/>
                <a:latin typeface="EastmanGrotesque-BoldItalic"/>
              </a:rPr>
              <a:t>PerformanceRating</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Rating of the employee's performance. </a:t>
            </a:r>
            <a:endParaRPr lang="en-US" dirty="0"/>
          </a:p>
          <a:p>
            <a:pPr>
              <a:lnSpc>
                <a:spcPct val="150000"/>
              </a:lnSpc>
            </a:pPr>
            <a:r>
              <a:rPr lang="en-US" sz="1800" b="1" i="1" dirty="0" err="1">
                <a:solidFill>
                  <a:srgbClr val="162F7B"/>
                </a:solidFill>
                <a:effectLst/>
                <a:latin typeface="EastmanGrotesque-BoldItalic"/>
              </a:rPr>
              <a:t>RelationshipSatisfaction</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level of satisfaction with relationships at the </a:t>
            </a:r>
            <a:endParaRPr lang="en-US" dirty="0"/>
          </a:p>
          <a:p>
            <a:pPr>
              <a:lnSpc>
                <a:spcPct val="150000"/>
              </a:lnSpc>
            </a:pPr>
            <a:r>
              <a:rPr lang="en-US" sz="1800" b="1" i="1" dirty="0">
                <a:solidFill>
                  <a:srgbClr val="0071C9"/>
                </a:solidFill>
                <a:effectLst/>
                <a:latin typeface="EastmanGrotesque-BoldItalic"/>
              </a:rPr>
              <a:t>workplace. </a:t>
            </a:r>
            <a:endParaRPr lang="en-US" dirty="0"/>
          </a:p>
          <a:p>
            <a:pPr>
              <a:lnSpc>
                <a:spcPct val="150000"/>
              </a:lnSpc>
            </a:pPr>
            <a:r>
              <a:rPr lang="en-US" sz="1800" b="1" i="1" dirty="0" err="1">
                <a:solidFill>
                  <a:srgbClr val="162F7B"/>
                </a:solidFill>
                <a:effectLst/>
                <a:latin typeface="EastmanGrotesque-BoldItalic"/>
              </a:rPr>
              <a:t>StandardHours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Standard number of working hours per week. </a:t>
            </a:r>
            <a:endParaRPr lang="en-US" dirty="0"/>
          </a:p>
          <a:p>
            <a:pPr>
              <a:lnSpc>
                <a:spcPct val="150000"/>
              </a:lnSpc>
            </a:pPr>
            <a:r>
              <a:rPr lang="en-US" sz="1800" b="1" i="1" dirty="0" err="1">
                <a:solidFill>
                  <a:srgbClr val="162F7B"/>
                </a:solidFill>
                <a:effectLst/>
                <a:latin typeface="EastmanGrotesque-BoldItalic"/>
              </a:rPr>
              <a:t>StockOptionLevel</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level of stock options provided to the employee. </a:t>
            </a:r>
            <a:endParaRPr lang="en-US" dirty="0"/>
          </a:p>
          <a:p>
            <a:pPr>
              <a:lnSpc>
                <a:spcPct val="150000"/>
              </a:lnSpc>
            </a:pPr>
            <a:r>
              <a:rPr lang="en-US" sz="1800" b="1" i="1" dirty="0" err="1">
                <a:solidFill>
                  <a:srgbClr val="162F7B"/>
                </a:solidFill>
                <a:effectLst/>
                <a:latin typeface="EastmanGrotesque-BoldItalic"/>
              </a:rPr>
              <a:t>TotalWorkingYears</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total number of years the employee has been working. </a:t>
            </a:r>
            <a:endParaRPr lang="en-US" dirty="0"/>
          </a:p>
          <a:p>
            <a:pPr>
              <a:lnSpc>
                <a:spcPct val="150000"/>
              </a:lnSpc>
            </a:pPr>
            <a:r>
              <a:rPr lang="en-US" sz="1800" b="1" i="1" dirty="0" err="1">
                <a:solidFill>
                  <a:srgbClr val="162F7B"/>
                </a:solidFill>
                <a:effectLst/>
                <a:latin typeface="EastmanGrotesque-BoldItalic"/>
              </a:rPr>
              <a:t>TrainingTimesLastYear</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number of training sessions the employee attended </a:t>
            </a:r>
            <a:endParaRPr lang="en-US" dirty="0"/>
          </a:p>
          <a:p>
            <a:pPr>
              <a:lnSpc>
                <a:spcPct val="150000"/>
              </a:lnSpc>
            </a:pPr>
            <a:r>
              <a:rPr lang="en-US" sz="1800" b="1" i="1" dirty="0">
                <a:solidFill>
                  <a:srgbClr val="0071C9"/>
                </a:solidFill>
                <a:effectLst/>
                <a:latin typeface="EastmanGrotesque-BoldItalic"/>
              </a:rPr>
              <a:t>last year. </a:t>
            </a:r>
            <a:endParaRPr lang="en-US" dirty="0"/>
          </a:p>
          <a:p>
            <a:pPr>
              <a:lnSpc>
                <a:spcPct val="150000"/>
              </a:lnSpc>
            </a:pPr>
            <a:r>
              <a:rPr lang="en-US" sz="1800" b="1" i="1" dirty="0" err="1">
                <a:solidFill>
                  <a:srgbClr val="162F7B"/>
                </a:solidFill>
                <a:effectLst/>
                <a:latin typeface="EastmanGrotesque-BoldItalic"/>
              </a:rPr>
              <a:t>WorkLifeBalance</a:t>
            </a:r>
            <a:r>
              <a:rPr lang="en-US" sz="1800" b="1" i="1" dirty="0">
                <a:solidFill>
                  <a:srgbClr val="162F7B"/>
                </a:solidFill>
                <a:effectLst/>
                <a:latin typeface="EastmanGrotesque-BoldItalic"/>
              </a:rPr>
              <a:t>: </a:t>
            </a:r>
            <a:r>
              <a:rPr lang="en-US" sz="1800" b="1" i="1" dirty="0">
                <a:solidFill>
                  <a:srgbClr val="0071C9"/>
                </a:solidFill>
                <a:effectLst/>
                <a:latin typeface="EastmanGrotesque-BoldItalic"/>
              </a:rPr>
              <a:t>The balance between work and personal life. </a:t>
            </a:r>
            <a:endParaRPr lang="en-IN" dirty="0"/>
          </a:p>
        </p:txBody>
      </p:sp>
    </p:spTree>
    <p:extLst>
      <p:ext uri="{BB962C8B-B14F-4D97-AF65-F5344CB8AC3E}">
        <p14:creationId xmlns:p14="http://schemas.microsoft.com/office/powerpoint/2010/main" val="154622854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94</TotalTime>
  <Words>2877</Words>
  <Application>Microsoft Office PowerPoint</Application>
  <PresentationFormat>Widescreen</PresentationFormat>
  <Paragraphs>317</Paragraphs>
  <Slides>44</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44</vt:i4>
      </vt:variant>
    </vt:vector>
  </HeadingPairs>
  <TitlesOfParts>
    <vt:vector size="56" baseType="lpstr">
      <vt:lpstr>Arial</vt:lpstr>
      <vt:lpstr>Calibri</vt:lpstr>
      <vt:lpstr>EastmanGrotesque-Bold</vt:lpstr>
      <vt:lpstr>EastmanGrotesque-BoldItalic</vt:lpstr>
      <vt:lpstr>Edmund-Texture</vt:lpstr>
      <vt:lpstr>LeagueSpartan-Bold</vt:lpstr>
      <vt:lpstr>Lucida Sans</vt:lpstr>
      <vt:lpstr>Times New Roman</vt:lpstr>
      <vt:lpstr>Trebuchet MS</vt:lpstr>
      <vt:lpstr>Wingdings</vt:lpstr>
      <vt:lpstr>Wingdings 3</vt:lpstr>
      <vt:lpstr>Facet</vt:lpstr>
      <vt:lpstr>PowerPoint Presentation</vt:lpstr>
      <vt:lpstr>AGENDA</vt:lpstr>
      <vt:lpstr>INTRODUCTION  INTRODUCTION  What is this Project About?  This project seeks to understand the factors that contribute  to employee attrition and to forecast which employees are  more inclined to leave the company.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Akash P</dc:creator>
  <cp:lastModifiedBy>Akash P</cp:lastModifiedBy>
  <cp:revision>2</cp:revision>
  <dcterms:created xsi:type="dcterms:W3CDTF">2024-06-03T11:28:24Z</dcterms:created>
  <dcterms:modified xsi:type="dcterms:W3CDTF">2024-06-07T04:30:06Z</dcterms:modified>
</cp:coreProperties>
</file>

<file path=docProps/thumbnail.jpeg>
</file>